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3"/>
  </p:sldMasterIdLst>
  <p:notesMasterIdLst>
    <p:notesMasterId r:id="rId15"/>
  </p:notesMasterIdLst>
  <p:sldIdLst>
    <p:sldId id="256" r:id="rId4"/>
    <p:sldId id="609" r:id="rId5"/>
    <p:sldId id="595" r:id="rId6"/>
    <p:sldId id="604" r:id="rId7"/>
    <p:sldId id="608" r:id="rId8"/>
    <p:sldId id="612" r:id="rId9"/>
    <p:sldId id="610" r:id="rId10"/>
    <p:sldId id="613" r:id="rId11"/>
    <p:sldId id="615" r:id="rId12"/>
    <p:sldId id="614" r:id="rId13"/>
    <p:sldId id="34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97B0"/>
    <a:srgbClr val="D6DCE5"/>
    <a:srgbClr val="2300E6"/>
    <a:srgbClr val="79FF63"/>
    <a:srgbClr val="FBE000"/>
    <a:srgbClr val="EC0069"/>
    <a:srgbClr val="FF2600"/>
    <a:srgbClr val="FFFFFF"/>
    <a:srgbClr val="FF7E79"/>
    <a:srgbClr val="009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7E6130-AAF6-4E75-A7DF-038DE5AFB6FA}" v="5" dt="2023-02-13T12:14:21.4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テーマ スタイル 1 - アクセント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77"/>
    <p:restoredTop sz="84015"/>
  </p:normalViewPr>
  <p:slideViewPr>
    <p:cSldViewPr snapToGrid="0" snapToObjects="1">
      <p:cViewPr varScale="1">
        <p:scale>
          <a:sx n="53" d="100"/>
          <a:sy n="53" d="100"/>
        </p:scale>
        <p:origin x="137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28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19238901 明石　華実" userId="ee44ca9f-3420-46b6-ae17-14103a5f0a66" providerId="ADAL" clId="{AABCA57A-57F9-7041-916C-985B9AD5EEAD}"/>
    <pc:docChg chg="undo custSel modSld">
      <pc:chgData name="19238901 明石　華実" userId="ee44ca9f-3420-46b6-ae17-14103a5f0a66" providerId="ADAL" clId="{AABCA57A-57F9-7041-916C-985B9AD5EEAD}" dt="2022-06-06T12:15:49.255" v="28" actId="1036"/>
      <pc:docMkLst>
        <pc:docMk/>
      </pc:docMkLst>
      <pc:sldChg chg="modSp mod">
        <pc:chgData name="19238901 明石　華実" userId="ee44ca9f-3420-46b6-ae17-14103a5f0a66" providerId="ADAL" clId="{AABCA57A-57F9-7041-916C-985B9AD5EEAD}" dt="2022-06-06T12:15:49.255" v="28" actId="1036"/>
        <pc:sldMkLst>
          <pc:docMk/>
          <pc:sldMk cId="2723858017" sldId="256"/>
        </pc:sldMkLst>
        <pc:spChg chg="mod">
          <ac:chgData name="19238901 明石　華実" userId="ee44ca9f-3420-46b6-ae17-14103a5f0a66" providerId="ADAL" clId="{AABCA57A-57F9-7041-916C-985B9AD5EEAD}" dt="2022-06-06T12:15:49.255" v="28" actId="1036"/>
          <ac:spMkLst>
            <pc:docMk/>
            <pc:sldMk cId="2723858017" sldId="256"/>
            <ac:spMk id="3" creationId="{6CBE9480-AB26-C34D-84DC-B42F624361AE}"/>
          </ac:spMkLst>
        </pc:spChg>
      </pc:sldChg>
    </pc:docChg>
  </pc:docChgLst>
  <pc:docChgLst>
    <pc:chgData name="19238901 明石　華実" userId="S::19238901@edu.cc.saga-u.ac.jp::ee44ca9f-3420-46b6-ae17-14103a5f0a66" providerId="AD" clId="Web-{B9B61185-DC16-4FF6-955D-534CE3D28A4F}"/>
    <pc:docChg chg="addSld delSld modSld">
      <pc:chgData name="19238901 明石　華実" userId="S::19238901@edu.cc.saga-u.ac.jp::ee44ca9f-3420-46b6-ae17-14103a5f0a66" providerId="AD" clId="Web-{B9B61185-DC16-4FF6-955D-534CE3D28A4F}" dt="2022-10-28T07:39:32.535" v="69"/>
      <pc:docMkLst>
        <pc:docMk/>
      </pc:docMkLst>
      <pc:sldChg chg="addSp delSp modSp add replId delAnim">
        <pc:chgData name="19238901 明石　華実" userId="S::19238901@edu.cc.saga-u.ac.jp::ee44ca9f-3420-46b6-ae17-14103a5f0a66" providerId="AD" clId="Web-{B9B61185-DC16-4FF6-955D-534CE3D28A4F}" dt="2022-10-28T07:39:32.535" v="69"/>
        <pc:sldMkLst>
          <pc:docMk/>
          <pc:sldMk cId="2116372160" sldId="615"/>
        </pc:sldMkLst>
        <pc:spChg chg="add mod">
          <ac:chgData name="19238901 明石　華実" userId="S::19238901@edu.cc.saga-u.ac.jp::ee44ca9f-3420-46b6-ae17-14103a5f0a66" providerId="AD" clId="Web-{B9B61185-DC16-4FF6-955D-534CE3D28A4F}" dt="2022-10-28T07:38:57.502" v="68" actId="1076"/>
          <ac:spMkLst>
            <pc:docMk/>
            <pc:sldMk cId="2116372160" sldId="615"/>
            <ac:spMk id="2" creationId="{F04C17A7-ED63-5324-ADA7-9ECE9A3EBB82}"/>
          </ac:spMkLst>
        </pc:spChg>
        <pc:spChg chg="mod">
          <ac:chgData name="19238901 明石　華実" userId="S::19238901@edu.cc.saga-u.ac.jp::ee44ca9f-3420-46b6-ae17-14103a5f0a66" providerId="AD" clId="Web-{B9B61185-DC16-4FF6-955D-534CE3D28A4F}" dt="2022-10-28T07:38:16.939" v="61" actId="20577"/>
          <ac:spMkLst>
            <pc:docMk/>
            <pc:sldMk cId="2116372160" sldId="615"/>
            <ac:spMk id="17" creationId="{97641AE7-27B4-936B-8B6B-FEF2080690A4}"/>
          </ac:spMkLst>
        </pc:spChg>
        <pc:picChg chg="del mod">
          <ac:chgData name="19238901 明石　華実" userId="S::19238901@edu.cc.saga-u.ac.jp::ee44ca9f-3420-46b6-ae17-14103a5f0a66" providerId="AD" clId="Web-{B9B61185-DC16-4FF6-955D-534CE3D28A4F}" dt="2022-10-28T07:39:32.535" v="69"/>
          <ac:picMkLst>
            <pc:docMk/>
            <pc:sldMk cId="2116372160" sldId="615"/>
            <ac:picMk id="3" creationId="{ECC4D35E-2FA9-8FD0-4878-2E283074ADE4}"/>
          </ac:picMkLst>
        </pc:picChg>
      </pc:sldChg>
      <pc:sldChg chg="new del">
        <pc:chgData name="19238901 明石　華実" userId="S::19238901@edu.cc.saga-u.ac.jp::ee44ca9f-3420-46b6-ae17-14103a5f0a66" providerId="AD" clId="Web-{B9B61185-DC16-4FF6-955D-534CE3D28A4F}" dt="2022-10-28T07:37:13.688" v="18"/>
        <pc:sldMkLst>
          <pc:docMk/>
          <pc:sldMk cId="2840574683" sldId="616"/>
        </pc:sldMkLst>
      </pc:sldChg>
    </pc:docChg>
  </pc:docChgLst>
</pc:chgInfo>
</file>

<file path=ppt/media/hdphoto1.wdp>
</file>

<file path=ppt/media/hdphoto2.wdp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A5CD6-65A6-884F-BFAE-0CD43BA2F985}" type="datetimeFigureOut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73C71-927B-0448-B2BF-188A4E19F9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7183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1872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2877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7339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3816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8178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5171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9935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2896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8993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MS Gothic" panose="020B0609070205080204" pitchFamily="49" charset="-128"/>
                <a:ea typeface="MS Gothic" panose="020B0609070205080204" pitchFamily="49" charset="-128"/>
              </a:defRPr>
            </a:lvl1pPr>
          </a:lstStyle>
          <a:p>
            <a:r>
              <a:rPr lang="en-US" altLang="ja-JP" dirty="0"/>
              <a:t>Z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A133-7477-F140-9B34-745D4DB664C2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214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9CB8E-8B9B-BC41-BB78-6C5B9211A414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244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DA5D0-CC1E-A047-A09C-14CAF201412D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1008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631E4-089B-AF45-B351-C8AD2CD8E067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3383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6EA64-F3BA-5545-B575-031428789BCF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351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44EE-5A0E-9443-8056-AD64DF1A623B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4196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ED519-1940-144B-AEDE-FC33A9EB64A5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9011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74986-37B8-A74D-8CA0-29C90CDBFE9D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301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8581C-2F2A-D34F-A27D-F256D0110F94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214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77988-6DD9-C347-9983-45FA6E17E0BD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755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4A249-DA50-2149-861A-F89A9B624361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644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CBECC-6F3B-0D47-BBB6-768D62C1F7E3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272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MS Gothic" panose="020B0609070205080204" pitchFamily="49" charset="-128"/>
          <a:ea typeface="MS Gothic" panose="020B0609070205080204" pitchFamily="49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NUL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E185C7-66AD-E04F-A6EA-3047D00DC1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福田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Yeoh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ゼミ</a:t>
            </a:r>
            <a:b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進捗報告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/28)</a:t>
            </a:r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CBE9480-AB26-C34D-84DC-B42F62436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254" y="3908347"/>
            <a:ext cx="7133492" cy="2233036"/>
          </a:xfrm>
        </p:spPr>
        <p:txBody>
          <a:bodyPr>
            <a:noAutofit/>
          </a:bodyPr>
          <a:lstStyle/>
          <a:p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佐賀大学　理工学部　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CPS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研究室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ja-JP" altLang="en-US" sz="2400"/>
              <a:t>指導教員：	福田 修 教授</a:t>
            </a:r>
          </a:p>
          <a:p>
            <a:r>
              <a:rPr lang="ja-JP" altLang="en-US"/>
              <a:t>			</a:t>
            </a:r>
            <a:r>
              <a:rPr lang="en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Yeoh Wen Liang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プロジェクト助教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19238901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明石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華実</a:t>
            </a:r>
            <a:endParaRPr kumimoji="1" lang="ja-JP" altLang="en-US"/>
          </a:p>
        </p:txBody>
      </p:sp>
      <p:sp>
        <p:nvSpPr>
          <p:cNvPr id="7" name="スライド番号プレースホルダー 2">
            <a:extLst>
              <a:ext uri="{FF2B5EF4-FFF2-40B4-BE49-F238E27FC236}">
                <a16:creationId xmlns:a16="http://schemas.microsoft.com/office/drawing/2014/main" id="{3DC9F5C9-154A-CE9A-4BA5-0F55C76FE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3858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D48D7E4-90BF-7E40-976D-BDDEAC94382C}"/>
              </a:ext>
            </a:extLst>
          </p:cNvPr>
          <p:cNvSpPr txBox="1"/>
          <p:nvPr/>
        </p:nvSpPr>
        <p:spPr>
          <a:xfrm>
            <a:off x="656244" y="700395"/>
            <a:ext cx="7831513" cy="107721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感情表現に基づく人とロボットの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インタラクションの設計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右矢印 4">
            <a:extLst>
              <a:ext uri="{FF2B5EF4-FFF2-40B4-BE49-F238E27FC236}">
                <a16:creationId xmlns:a16="http://schemas.microsoft.com/office/drawing/2014/main" id="{FFE7F2F3-9D58-6F4B-B11B-BC96E9CA2F17}"/>
              </a:ext>
            </a:extLst>
          </p:cNvPr>
          <p:cNvSpPr txBox="1"/>
          <p:nvPr/>
        </p:nvSpPr>
        <p:spPr>
          <a:xfrm>
            <a:off x="4688848" y="3350339"/>
            <a:ext cx="376788" cy="37780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FD66E9A1-ED1B-BC18-EFB1-D0E0A685C3F6}"/>
              </a:ext>
            </a:extLst>
          </p:cNvPr>
          <p:cNvGrpSpPr/>
          <p:nvPr/>
        </p:nvGrpSpPr>
        <p:grpSpPr>
          <a:xfrm>
            <a:off x="480960" y="1877968"/>
            <a:ext cx="3740725" cy="2277634"/>
            <a:chOff x="480960" y="1874899"/>
            <a:chExt cx="3740725" cy="2277634"/>
          </a:xfrm>
        </p:grpSpPr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8BA03E8F-D80C-A044-8949-C9EBC2E5D9D8}"/>
                </a:ext>
              </a:extLst>
            </p:cNvPr>
            <p:cNvSpPr txBox="1"/>
            <p:nvPr/>
          </p:nvSpPr>
          <p:spPr>
            <a:xfrm>
              <a:off x="656244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rgbClr val="FF7E79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Plan</a:t>
              </a:r>
              <a:endParaRPr kumimoji="1" lang="ja-JP" altLang="en-US" sz="4000">
                <a:ln w="0"/>
                <a:solidFill>
                  <a:srgbClr val="FF7E7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0B5682-268E-9546-9B25-B3A717B74975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7E7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430DB6F-0980-FE43-8E9C-45EBE94D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D73BEB5-CE1F-03DC-600A-CA5B49D8C6B4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5598159-9C2A-03F8-7F8D-5173AF1445B8}"/>
              </a:ext>
            </a:extLst>
          </p:cNvPr>
          <p:cNvSpPr txBox="1"/>
          <p:nvPr/>
        </p:nvSpPr>
        <p:spPr>
          <a:xfrm>
            <a:off x="546022" y="-11986"/>
            <a:ext cx="3405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テーマ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606886B-9BBF-7DDD-E87F-B2D5DA2FE840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5BA6F850-9530-30E6-8290-202B50205D08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8A7D34F-B1D0-9D58-FC6A-ED1A4D2E0A33}"/>
              </a:ext>
            </a:extLst>
          </p:cNvPr>
          <p:cNvSpPr txBox="1"/>
          <p:nvPr/>
        </p:nvSpPr>
        <p:spPr>
          <a:xfrm>
            <a:off x="6929905" y="1910976"/>
            <a:ext cx="1557851" cy="707886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sz="4000" dirty="0">
                <a:ln w="0"/>
                <a:solidFill>
                  <a:srgbClr val="009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endParaRPr kumimoji="1" lang="ja-JP" altLang="en-US" sz="4000">
              <a:ln w="0"/>
              <a:solidFill>
                <a:srgbClr val="0096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C31F130-392F-949E-BB10-A3C3D99CC416}"/>
              </a:ext>
            </a:extLst>
          </p:cNvPr>
          <p:cNvSpPr/>
          <p:nvPr/>
        </p:nvSpPr>
        <p:spPr>
          <a:xfrm>
            <a:off x="4922315" y="1877968"/>
            <a:ext cx="3740725" cy="2277634"/>
          </a:xfrm>
          <a:prstGeom prst="rect">
            <a:avLst/>
          </a:prstGeom>
          <a:noFill/>
          <a:ln w="57150">
            <a:solidFill>
              <a:srgbClr val="0096FF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7A81FF"/>
              </a:solidFill>
            </a:endParaRPr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8D4EACFB-11F6-01EF-7FFF-05BFDF7FB734}"/>
              </a:ext>
            </a:extLst>
          </p:cNvPr>
          <p:cNvGrpSpPr/>
          <p:nvPr/>
        </p:nvGrpSpPr>
        <p:grpSpPr>
          <a:xfrm>
            <a:off x="4922314" y="4316876"/>
            <a:ext cx="3740725" cy="2277634"/>
            <a:chOff x="480960" y="1874899"/>
            <a:chExt cx="3740725" cy="2277634"/>
          </a:xfrm>
        </p:grpSpPr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24EAEB78-95EF-4699-3E18-031F2B3C9648}"/>
                </a:ext>
              </a:extLst>
            </p:cNvPr>
            <p:cNvSpPr txBox="1"/>
            <p:nvPr/>
          </p:nvSpPr>
          <p:spPr>
            <a:xfrm>
              <a:off x="2488552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Check</a:t>
              </a:r>
              <a:endParaRPr kumimoji="1" lang="ja-JP" altLang="en-US" sz="400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F4304303-DD70-411B-EB61-1DE484C52574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chemeClr val="accent6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7A81FF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5D05622D-B66A-E80A-F388-D088F0EACFCE}"/>
              </a:ext>
            </a:extLst>
          </p:cNvPr>
          <p:cNvGrpSpPr/>
          <p:nvPr/>
        </p:nvGrpSpPr>
        <p:grpSpPr>
          <a:xfrm>
            <a:off x="480959" y="4316876"/>
            <a:ext cx="3740725" cy="2277634"/>
            <a:chOff x="480960" y="1874899"/>
            <a:chExt cx="3740725" cy="2277634"/>
          </a:xfrm>
        </p:grpSpPr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EA6786DC-88B8-C5D7-3E26-F0BA43E8343C}"/>
                </a:ext>
              </a:extLst>
            </p:cNvPr>
            <p:cNvSpPr txBox="1"/>
            <p:nvPr/>
          </p:nvSpPr>
          <p:spPr>
            <a:xfrm>
              <a:off x="656244" y="1911494"/>
              <a:ext cx="1831463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4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Action</a:t>
              </a:r>
              <a:endParaRPr kumimoji="1" lang="ja-JP" altLang="en-US" sz="400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A7DBCE19-B084-960F-30E4-2A03578A1420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C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accent4"/>
                </a:solidFill>
              </a:endParaRPr>
            </a:p>
          </p:txBody>
        </p:sp>
      </p:grpSp>
      <p:pic>
        <p:nvPicPr>
          <p:cNvPr id="36" name="図 35" descr="ロゴ, アイコン&#10;&#10;自動的に生成された説明">
            <a:extLst>
              <a:ext uri="{FF2B5EF4-FFF2-40B4-BE49-F238E27FC236}">
                <a16:creationId xmlns:a16="http://schemas.microsoft.com/office/drawing/2014/main" id="{9973E76B-D7DB-80EC-81CE-55EAE319D2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3592" y="3187831"/>
            <a:ext cx="2096815" cy="2096815"/>
          </a:xfrm>
          <a:prstGeom prst="rect">
            <a:avLst/>
          </a:prstGeom>
        </p:spPr>
      </p:pic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F1C29021-F1B2-4D54-72EA-6B405D495CDD}"/>
              </a:ext>
            </a:extLst>
          </p:cNvPr>
          <p:cNvSpPr txBox="1"/>
          <p:nvPr/>
        </p:nvSpPr>
        <p:spPr>
          <a:xfrm>
            <a:off x="969545" y="2939628"/>
            <a:ext cx="2763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・予稿仕上げ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・モータ制御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775A2B94-085B-3D2E-4745-19FCA67DC668}"/>
              </a:ext>
            </a:extLst>
          </p:cNvPr>
          <p:cNvSpPr txBox="1"/>
          <p:nvPr/>
        </p:nvSpPr>
        <p:spPr>
          <a:xfrm>
            <a:off x="969544" y="5161023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・スライド作成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・モータの改善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改良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B8ACC8EF-F2CA-52C5-598E-B7D2B1AAD310}"/>
              </a:ext>
            </a:extLst>
          </p:cNvPr>
          <p:cNvSpPr txBox="1"/>
          <p:nvPr/>
        </p:nvSpPr>
        <p:spPr>
          <a:xfrm>
            <a:off x="5410903" y="5161023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・予稿完成．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・初速が遅い．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　→モータの変更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(?)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46A537B-7BC2-7AF1-4AD5-3203BEDA89D1}"/>
              </a:ext>
            </a:extLst>
          </p:cNvPr>
          <p:cNvSpPr txBox="1"/>
          <p:nvPr/>
        </p:nvSpPr>
        <p:spPr>
          <a:xfrm>
            <a:off x="5410903" y="2939628"/>
            <a:ext cx="2763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・予稿執筆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・プログラム作成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094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E185C7-66AD-E04F-A6EA-3047D00DC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773238"/>
            <a:ext cx="7772400" cy="1655762"/>
          </a:xfrm>
        </p:spPr>
        <p:txBody>
          <a:bodyPr>
            <a:normAutofit/>
          </a:bodyPr>
          <a:lstStyle/>
          <a:p>
            <a:r>
              <a:rPr lang="ja-JP" altLang="en-US" sz="4000"/>
              <a:t>ご清聴ありがとうございました．</a:t>
            </a:r>
            <a:endParaRPr kumimoji="1" lang="ja-JP" altLang="en-US" sz="400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CBE9480-AB26-C34D-84DC-B42F62436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429919"/>
            <a:ext cx="6858000" cy="1655762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/>
              <a:t>佐賀大学　理工学部　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CPS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研</a:t>
            </a:r>
            <a:r>
              <a:rPr kumimoji="1" lang="ja-JP" altLang="en-US"/>
              <a:t>究室</a:t>
            </a:r>
            <a:endParaRPr kumimoji="1" lang="en-US" altLang="ja-JP" dirty="0"/>
          </a:p>
          <a:p>
            <a:pPr algn="l"/>
            <a:r>
              <a:rPr lang="en-US" altLang="ja-JP" dirty="0"/>
              <a:t>	</a:t>
            </a:r>
            <a:r>
              <a:rPr lang="ja-JP" altLang="en-US"/>
              <a:t>指導教員：	福田 修 教授</a:t>
            </a:r>
          </a:p>
          <a:p>
            <a:r>
              <a:rPr lang="ja-JP" altLang="en-US"/>
              <a:t>			</a:t>
            </a:r>
            <a:r>
              <a:rPr lang="en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Yeoh Wen Liang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プロジェクト助教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dirty="0"/>
              <a:t> 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19238901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明石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華実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6652D87-1EB3-EB4A-8BAA-44076728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71707" y="6481000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4318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D48D7E4-90BF-7E40-976D-BDDEAC94382C}"/>
              </a:ext>
            </a:extLst>
          </p:cNvPr>
          <p:cNvSpPr txBox="1"/>
          <p:nvPr/>
        </p:nvSpPr>
        <p:spPr>
          <a:xfrm>
            <a:off x="656244" y="700395"/>
            <a:ext cx="7831513" cy="107721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感情表現に基づく人とロボットの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インタラクションの設計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右矢印 4">
            <a:extLst>
              <a:ext uri="{FF2B5EF4-FFF2-40B4-BE49-F238E27FC236}">
                <a16:creationId xmlns:a16="http://schemas.microsoft.com/office/drawing/2014/main" id="{FFE7F2F3-9D58-6F4B-B11B-BC96E9CA2F17}"/>
              </a:ext>
            </a:extLst>
          </p:cNvPr>
          <p:cNvSpPr txBox="1"/>
          <p:nvPr/>
        </p:nvSpPr>
        <p:spPr>
          <a:xfrm>
            <a:off x="4688848" y="3350339"/>
            <a:ext cx="376788" cy="37780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FD66E9A1-ED1B-BC18-EFB1-D0E0A685C3F6}"/>
              </a:ext>
            </a:extLst>
          </p:cNvPr>
          <p:cNvGrpSpPr/>
          <p:nvPr/>
        </p:nvGrpSpPr>
        <p:grpSpPr>
          <a:xfrm>
            <a:off x="480960" y="1877968"/>
            <a:ext cx="3740725" cy="2277634"/>
            <a:chOff x="480960" y="1874899"/>
            <a:chExt cx="3740725" cy="2277634"/>
          </a:xfrm>
        </p:grpSpPr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8BA03E8F-D80C-A044-8949-C9EBC2E5D9D8}"/>
                </a:ext>
              </a:extLst>
            </p:cNvPr>
            <p:cNvSpPr txBox="1"/>
            <p:nvPr/>
          </p:nvSpPr>
          <p:spPr>
            <a:xfrm>
              <a:off x="656244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rgbClr val="FF7E79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Plan</a:t>
              </a:r>
              <a:endParaRPr kumimoji="1" lang="ja-JP" altLang="en-US" sz="4000">
                <a:ln w="0"/>
                <a:solidFill>
                  <a:srgbClr val="FF7E7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0B5682-268E-9546-9B25-B3A717B74975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7E7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430DB6F-0980-FE43-8E9C-45EBE94D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D73BEB5-CE1F-03DC-600A-CA5B49D8C6B4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5598159-9C2A-03F8-7F8D-5173AF1445B8}"/>
              </a:ext>
            </a:extLst>
          </p:cNvPr>
          <p:cNvSpPr txBox="1"/>
          <p:nvPr/>
        </p:nvSpPr>
        <p:spPr>
          <a:xfrm>
            <a:off x="546022" y="-11986"/>
            <a:ext cx="3405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テーマ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606886B-9BBF-7DDD-E87F-B2D5DA2FE840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5BA6F850-9530-30E6-8290-202B50205D08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8A7D34F-B1D0-9D58-FC6A-ED1A4D2E0A33}"/>
              </a:ext>
            </a:extLst>
          </p:cNvPr>
          <p:cNvSpPr txBox="1"/>
          <p:nvPr/>
        </p:nvSpPr>
        <p:spPr>
          <a:xfrm>
            <a:off x="6929905" y="1910976"/>
            <a:ext cx="1557851" cy="707886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sz="4000" dirty="0">
                <a:ln w="0"/>
                <a:solidFill>
                  <a:srgbClr val="0096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endParaRPr kumimoji="1" lang="ja-JP" altLang="en-US" sz="4000">
              <a:ln w="0"/>
              <a:solidFill>
                <a:srgbClr val="0096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C31F130-392F-949E-BB10-A3C3D99CC416}"/>
              </a:ext>
            </a:extLst>
          </p:cNvPr>
          <p:cNvSpPr/>
          <p:nvPr/>
        </p:nvSpPr>
        <p:spPr>
          <a:xfrm>
            <a:off x="4922315" y="1877968"/>
            <a:ext cx="3740725" cy="2277634"/>
          </a:xfrm>
          <a:prstGeom prst="rect">
            <a:avLst/>
          </a:prstGeom>
          <a:noFill/>
          <a:ln w="57150">
            <a:solidFill>
              <a:srgbClr val="0096FF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7A81FF"/>
              </a:solidFill>
            </a:endParaRPr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8D4EACFB-11F6-01EF-7FFF-05BFDF7FB734}"/>
              </a:ext>
            </a:extLst>
          </p:cNvPr>
          <p:cNvGrpSpPr/>
          <p:nvPr/>
        </p:nvGrpSpPr>
        <p:grpSpPr>
          <a:xfrm>
            <a:off x="4922314" y="4316876"/>
            <a:ext cx="3740725" cy="2277634"/>
            <a:chOff x="480960" y="1874899"/>
            <a:chExt cx="3740725" cy="2277634"/>
          </a:xfrm>
        </p:grpSpPr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24EAEB78-95EF-4699-3E18-031F2B3C9648}"/>
                </a:ext>
              </a:extLst>
            </p:cNvPr>
            <p:cNvSpPr txBox="1"/>
            <p:nvPr/>
          </p:nvSpPr>
          <p:spPr>
            <a:xfrm>
              <a:off x="2488552" y="1911494"/>
              <a:ext cx="1557851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Check</a:t>
              </a:r>
              <a:endParaRPr kumimoji="1" lang="ja-JP" altLang="en-US" sz="400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F4304303-DD70-411B-EB61-1DE484C52574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chemeClr val="accent6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7A81FF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5D05622D-B66A-E80A-F388-D088F0EACFCE}"/>
              </a:ext>
            </a:extLst>
          </p:cNvPr>
          <p:cNvGrpSpPr/>
          <p:nvPr/>
        </p:nvGrpSpPr>
        <p:grpSpPr>
          <a:xfrm>
            <a:off x="480959" y="4316876"/>
            <a:ext cx="3740725" cy="2277634"/>
            <a:chOff x="480960" y="1874899"/>
            <a:chExt cx="3740725" cy="2277634"/>
          </a:xfrm>
        </p:grpSpPr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EA6786DC-88B8-C5D7-3E26-F0BA43E8343C}"/>
                </a:ext>
              </a:extLst>
            </p:cNvPr>
            <p:cNvSpPr txBox="1"/>
            <p:nvPr/>
          </p:nvSpPr>
          <p:spPr>
            <a:xfrm>
              <a:off x="656244" y="1911494"/>
              <a:ext cx="1831463" cy="707886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n w="0"/>
                  <a:solidFill>
                    <a:schemeClr val="accent4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Action</a:t>
              </a:r>
              <a:endParaRPr kumimoji="1" lang="ja-JP" altLang="en-US" sz="400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A7DBCE19-B084-960F-30E4-2A03578A1420}"/>
                </a:ext>
              </a:extLst>
            </p:cNvPr>
            <p:cNvSpPr/>
            <p:nvPr/>
          </p:nvSpPr>
          <p:spPr>
            <a:xfrm>
              <a:off x="480960" y="1874899"/>
              <a:ext cx="3740725" cy="2277634"/>
            </a:xfrm>
            <a:prstGeom prst="rect">
              <a:avLst/>
            </a:prstGeom>
            <a:noFill/>
            <a:ln w="57150">
              <a:solidFill>
                <a:srgbClr val="FFC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accent4"/>
                </a:solidFill>
              </a:endParaRPr>
            </a:p>
          </p:txBody>
        </p:sp>
      </p:grpSp>
      <p:pic>
        <p:nvPicPr>
          <p:cNvPr id="36" name="図 35" descr="ロゴ, アイコン&#10;&#10;自動的に生成された説明">
            <a:extLst>
              <a:ext uri="{FF2B5EF4-FFF2-40B4-BE49-F238E27FC236}">
                <a16:creationId xmlns:a16="http://schemas.microsoft.com/office/drawing/2014/main" id="{9973E76B-D7DB-80EC-81CE-55EAE319D2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3592" y="3187831"/>
            <a:ext cx="2096815" cy="2096815"/>
          </a:xfrm>
          <a:prstGeom prst="rect">
            <a:avLst/>
          </a:prstGeom>
        </p:spPr>
      </p:pic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F1C29021-F1B2-4D54-72EA-6B405D495CDD}"/>
              </a:ext>
            </a:extLst>
          </p:cNvPr>
          <p:cNvSpPr txBox="1"/>
          <p:nvPr/>
        </p:nvSpPr>
        <p:spPr>
          <a:xfrm>
            <a:off x="969545" y="2939628"/>
            <a:ext cx="2763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・予稿仕上げ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・モータ制御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775A2B94-085B-3D2E-4745-19FCA67DC668}"/>
              </a:ext>
            </a:extLst>
          </p:cNvPr>
          <p:cNvSpPr txBox="1"/>
          <p:nvPr/>
        </p:nvSpPr>
        <p:spPr>
          <a:xfrm>
            <a:off x="969544" y="5161023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・スライド作成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・モータの改善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改良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B8ACC8EF-F2CA-52C5-598E-B7D2B1AAD310}"/>
              </a:ext>
            </a:extLst>
          </p:cNvPr>
          <p:cNvSpPr txBox="1"/>
          <p:nvPr/>
        </p:nvSpPr>
        <p:spPr>
          <a:xfrm>
            <a:off x="5410903" y="5161023"/>
            <a:ext cx="276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・予稿完成．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・初速が遅い．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　→モータの変更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(?)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46A537B-7BC2-7AF1-4AD5-3203BEDA89D1}"/>
              </a:ext>
            </a:extLst>
          </p:cNvPr>
          <p:cNvSpPr txBox="1"/>
          <p:nvPr/>
        </p:nvSpPr>
        <p:spPr>
          <a:xfrm>
            <a:off x="5410903" y="2939628"/>
            <a:ext cx="2763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・予稿執筆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・プログラム作成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86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モータ制御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【1/2】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1ED326F-7D19-92AA-8845-92C174185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F20DF19-79B4-0066-D313-EF2AFB04FD98}"/>
              </a:ext>
            </a:extLst>
          </p:cNvPr>
          <p:cNvSpPr txBox="1"/>
          <p:nvPr/>
        </p:nvSpPr>
        <p:spPr>
          <a:xfrm>
            <a:off x="369323" y="786795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モータ動作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表 4">
                <a:extLst>
                  <a:ext uri="{FF2B5EF4-FFF2-40B4-BE49-F238E27FC236}">
                    <a16:creationId xmlns:a16="http://schemas.microsoft.com/office/drawing/2014/main" id="{1BE2C0F8-7822-01E4-1FA1-64CBCA23BC8B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35880" y="1156127"/>
              <a:ext cx="8672238" cy="3434842"/>
            </p:xfrm>
            <a:graphic>
              <a:graphicData uri="http://schemas.openxmlformats.org/drawingml/2006/table">
                <a:tbl>
                  <a:tblPr firstRow="1" bandRow="1"/>
                  <a:tblGrid>
                    <a:gridCol w="4081336">
                      <a:extLst>
                        <a:ext uri="{9D8B030D-6E8A-4147-A177-3AD203B41FA5}">
                          <a16:colId xmlns:a16="http://schemas.microsoft.com/office/drawing/2014/main" val="2708245696"/>
                        </a:ext>
                      </a:extLst>
                    </a:gridCol>
                    <a:gridCol w="2295451">
                      <a:extLst>
                        <a:ext uri="{9D8B030D-6E8A-4147-A177-3AD203B41FA5}">
                          <a16:colId xmlns:a16="http://schemas.microsoft.com/office/drawing/2014/main" val="3124349214"/>
                        </a:ext>
                      </a:extLst>
                    </a:gridCol>
                    <a:gridCol w="2295451">
                      <a:extLst>
                        <a:ext uri="{9D8B030D-6E8A-4147-A177-3AD203B41FA5}">
                          <a16:colId xmlns:a16="http://schemas.microsoft.com/office/drawing/2014/main" val="1944898604"/>
                        </a:ext>
                      </a:extLst>
                    </a:gridCol>
                  </a:tblGrid>
                  <a:tr h="60052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b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Emotion</a:t>
                          </a:r>
                          <a:endParaRPr lang="ja-JP" sz="1050" b="1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b="1" kern="1200" dirty="0">
                              <a:solidFill>
                                <a:srgbClr val="0096FF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Motor 1</a:t>
                          </a:r>
                        </a:p>
                        <a:p>
                          <a:pPr algn="ctr"/>
                          <a:r>
                            <a:rPr kumimoji="1" lang="en-US" sz="1800" b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( Horizontal )</a:t>
                          </a:r>
                          <a:endParaRPr lang="ja-JP" sz="1050" b="1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b="1" kern="1200" dirty="0">
                              <a:solidFill>
                                <a:srgbClr val="FF7E79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Motor 2</a:t>
                          </a:r>
                          <a:endParaRPr lang="ja-JP" sz="1050" b="1" kern="100">
                            <a:solidFill>
                              <a:srgbClr val="FF7E79"/>
                            </a:solidFill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r>
                            <a:rPr kumimoji="1" lang="en-US" sz="1800" b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( Vertical )</a:t>
                          </a:r>
                          <a:endParaRPr lang="ja-JP" sz="1050" b="1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767006652"/>
                      </a:ext>
                    </a:extLst>
                  </a:tr>
                  <a:tr h="52474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HAPPY</a:t>
                          </a:r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ＭＳ Ｐゴシック" panose="020B0600070205080204" pitchFamily="34" charset="-128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kumimoji="1" lang="ja-JP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ＭＳ Ｐゴシック" panose="020B0600070205080204" pitchFamily="34" charset="-128"/>
                                      </a:rPr>
                                    </m:ctrlPr>
                                  </m:fPr>
                                  <m:num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≤</m:t>
                                </m:r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≤</m:t>
                                </m:r>
                                <m:f>
                                  <m:fPr>
                                    <m:ctrlPr>
                                      <a:rPr kumimoji="1" lang="ja-JP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ＭＳ Ｐゴシック" panose="020B0600070205080204" pitchFamily="34" charset="-128"/>
                                      </a:rPr>
                                    </m:ctrlPr>
                                  </m:fPr>
                                  <m:num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=−</m:t>
                                </m:r>
                                <m:f>
                                  <m:fPr>
                                    <m:ctrlPr>
                                      <a:rPr kumimoji="1" lang="ja-JP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ＭＳ Ｐゴシック" panose="020B0600070205080204" pitchFamily="34" charset="-128"/>
                                      </a:rPr>
                                    </m:ctrlPr>
                                  </m:fPr>
                                  <m:num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21477953"/>
                      </a:ext>
                    </a:extLst>
                  </a:tr>
                  <a:tr h="55441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kern="120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CONFUSED &amp; ANGRY &amp; DISGUSTED</a:t>
                          </a:r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kumimoji="1" lang="ja-JP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ＭＳ Ｐゴシック" panose="020B0600070205080204" pitchFamily="34" charset="-128"/>
                                      </a:rPr>
                                    </m:ctrlPr>
                                  </m:fPr>
                                  <m:num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40748885"/>
                      </a:ext>
                    </a:extLst>
                  </a:tr>
                  <a:tr h="52474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kern="120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SURPRISED &amp; FEAR</a:t>
                          </a:r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=−</m:t>
                                </m:r>
                                <m:f>
                                  <m:fPr>
                                    <m:ctrlPr>
                                      <a:rPr kumimoji="1" lang="ja-JP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ＭＳ Ｐゴシック" panose="020B0600070205080204" pitchFamily="34" charset="-128"/>
                                      </a:rPr>
                                    </m:ctrlPr>
                                  </m:fPr>
                                  <m:num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28134352"/>
                      </a:ext>
                    </a:extLst>
                  </a:tr>
                  <a:tr h="52474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SAD</a:t>
                          </a:r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ＭＳ Ｐゴシック" panose="020B0600070205080204" pitchFamily="34" charset="-128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kumimoji="1" lang="ja-JP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ＭＳ Ｐゴシック" panose="020B0600070205080204" pitchFamily="34" charset="-128"/>
                                      </a:rPr>
                                    </m:ctrlPr>
                                  </m:fPr>
                                  <m:num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≤</m:t>
                                </m:r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≤</m:t>
                                </m:r>
                                <m:f>
                                  <m:fPr>
                                    <m:ctrlPr>
                                      <a:rPr kumimoji="1" lang="ja-JP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ＭＳ Ｐゴシック" panose="020B0600070205080204" pitchFamily="34" charset="-128"/>
                                      </a:rPr>
                                    </m:ctrlPr>
                                  </m:fPr>
                                  <m:num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sz="1800" i="1" kern="1200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  <m:r>
                                  <a:rPr kumimoji="1" lang="en-US" sz="1800" i="1" kern="1200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kumimoji="1" lang="ja-JP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ＭＳ Ｐゴシック" panose="020B0600070205080204" pitchFamily="34" charset="-128"/>
                                      </a:rPr>
                                    </m:ctrlPr>
                                  </m:fPr>
                                  <m:num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kumimoji="1" lang="en-US" sz="1800" b="0" i="1" kern="120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85295536"/>
                      </a:ext>
                    </a:extLst>
                  </a:tr>
                  <a:tr h="52474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CALM</a:t>
                          </a:r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sz="1800" i="1" kern="1200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  <m:r>
                                  <a:rPr kumimoji="1" lang="en-US" sz="1800" b="0" i="1" kern="1200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  <m:r>
                                  <a:rPr kumimoji="1" lang="en-US" sz="1800" i="1" kern="120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kumimoji="1" lang="ja-JP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ＭＳ Ｐゴシック" panose="020B0600070205080204" pitchFamily="34" charset="-128"/>
                                      </a:rPr>
                                    </m:ctrlPr>
                                  </m:fPr>
                                  <m:num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kumimoji="1" lang="en-US" sz="1800" i="1" kern="120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76767652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表 4">
                <a:extLst>
                  <a:ext uri="{FF2B5EF4-FFF2-40B4-BE49-F238E27FC236}">
                    <a16:creationId xmlns:a16="http://schemas.microsoft.com/office/drawing/2014/main" id="{1BE2C0F8-7822-01E4-1FA1-64CBCA23BC8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40013095"/>
                  </p:ext>
                </p:extLst>
              </p:nvPr>
            </p:nvGraphicFramePr>
            <p:xfrm>
              <a:off x="235880" y="1156127"/>
              <a:ext cx="8672238" cy="3434842"/>
            </p:xfrm>
            <a:graphic>
              <a:graphicData uri="http://schemas.openxmlformats.org/drawingml/2006/table">
                <a:tbl>
                  <a:tblPr firstRow="1" bandRow="1"/>
                  <a:tblGrid>
                    <a:gridCol w="4081336">
                      <a:extLst>
                        <a:ext uri="{9D8B030D-6E8A-4147-A177-3AD203B41FA5}">
                          <a16:colId xmlns:a16="http://schemas.microsoft.com/office/drawing/2014/main" val="2708245696"/>
                        </a:ext>
                      </a:extLst>
                    </a:gridCol>
                    <a:gridCol w="2295451">
                      <a:extLst>
                        <a:ext uri="{9D8B030D-6E8A-4147-A177-3AD203B41FA5}">
                          <a16:colId xmlns:a16="http://schemas.microsoft.com/office/drawing/2014/main" val="3124349214"/>
                        </a:ext>
                      </a:extLst>
                    </a:gridCol>
                    <a:gridCol w="2295451">
                      <a:extLst>
                        <a:ext uri="{9D8B030D-6E8A-4147-A177-3AD203B41FA5}">
                          <a16:colId xmlns:a16="http://schemas.microsoft.com/office/drawing/2014/main" val="1944898604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b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Emotion</a:t>
                          </a:r>
                          <a:endParaRPr lang="ja-JP" sz="1050" b="1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b="1" kern="1200" dirty="0">
                              <a:solidFill>
                                <a:srgbClr val="0096FF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Motor 1</a:t>
                          </a:r>
                        </a:p>
                        <a:p>
                          <a:pPr algn="ctr"/>
                          <a:r>
                            <a:rPr kumimoji="1" lang="en-US" sz="1800" b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( Horizontal )</a:t>
                          </a:r>
                          <a:endParaRPr lang="ja-JP" sz="1050" b="1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b="1" kern="1200" dirty="0">
                              <a:solidFill>
                                <a:srgbClr val="FF7E79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Motor 2</a:t>
                          </a:r>
                          <a:endParaRPr lang="ja-JP" sz="1050" b="1" kern="100">
                            <a:solidFill>
                              <a:srgbClr val="FF7E79"/>
                            </a:solidFill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r>
                            <a:rPr kumimoji="1" lang="en-US" sz="1800" b="1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( Vertical )</a:t>
                          </a:r>
                          <a:endParaRPr lang="ja-JP" sz="1050" b="1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767006652"/>
                      </a:ext>
                    </a:extLst>
                  </a:tr>
                  <a:tr h="55930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HAPPY</a:t>
                          </a:r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>
                          <a:blip r:embed="rId3"/>
                          <a:stretch>
                            <a:fillRect l="-177901" t="-122727" r="-101105" b="-406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>
                          <a:blip r:embed="rId3"/>
                          <a:stretch>
                            <a:fillRect l="-277901" t="-122727" r="-1105" b="-406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21477953"/>
                      </a:ext>
                    </a:extLst>
                  </a:tr>
                  <a:tr h="55753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kern="120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CONFUSED &amp; ANGRY &amp; DISGUSTED</a:t>
                          </a:r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3"/>
                          <a:stretch>
                            <a:fillRect l="-177901" t="-222727" r="-101105" b="-306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3"/>
                          <a:stretch>
                            <a:fillRect l="-277901" t="-222727" r="-1105" b="-306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40748885"/>
                      </a:ext>
                    </a:extLst>
                  </a:tr>
                  <a:tr h="55930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kern="120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SURPRISED &amp; FEAR</a:t>
                          </a:r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3"/>
                          <a:stretch>
                            <a:fillRect l="-177901" t="-322727" r="-101105" b="-206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3"/>
                          <a:stretch>
                            <a:fillRect l="-277901" t="-322727" r="-1105" b="-206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28134352"/>
                      </a:ext>
                    </a:extLst>
                  </a:tr>
                  <a:tr h="55930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SAD</a:t>
                          </a:r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3"/>
                          <a:stretch>
                            <a:fillRect l="-177901" t="-422727" r="-101105" b="-106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3"/>
                          <a:stretch>
                            <a:fillRect l="-277901" t="-422727" r="-1105" b="-106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85295536"/>
                      </a:ext>
                    </a:extLst>
                  </a:tr>
                  <a:tr h="55930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sz="1800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ＭＳ Ｐゴシック" panose="020B0600070205080204" pitchFamily="34" charset="-128"/>
                              <a:cs typeface="Times New Roman" panose="02020603050405020304" pitchFamily="18" charset="0"/>
                            </a:rPr>
                            <a:t>CALM</a:t>
                          </a:r>
                          <a:endParaRPr lang="ja-JP" sz="1050" kern="100">
                            <a:effectLst/>
                            <a:latin typeface="游明朝" panose="02020400000000000000" pitchFamily="18" charset="-128"/>
                            <a:ea typeface="游明朝" panose="02020400000000000000" pitchFamily="18" charset="-128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77901" t="-522727" r="-101105" b="-6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77901" t="-522727" r="-1105" b="-6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67676526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C6973105-B7D2-0291-63B1-86172D601B84}"/>
              </a:ext>
            </a:extLst>
          </p:cNvPr>
          <p:cNvGrpSpPr/>
          <p:nvPr/>
        </p:nvGrpSpPr>
        <p:grpSpPr>
          <a:xfrm>
            <a:off x="1485267" y="4775635"/>
            <a:ext cx="6173464" cy="2089699"/>
            <a:chOff x="839842" y="4768301"/>
            <a:chExt cx="6173464" cy="2089699"/>
          </a:xfrm>
        </p:grpSpPr>
        <p:pic>
          <p:nvPicPr>
            <p:cNvPr id="15" name="図 14" descr="屋内, 猫, フロント, 探す が含まれている画像&#10;&#10;自動的に生成された説明">
              <a:extLst>
                <a:ext uri="{FF2B5EF4-FFF2-40B4-BE49-F238E27FC236}">
                  <a16:creationId xmlns:a16="http://schemas.microsoft.com/office/drawing/2014/main" id="{B7FF0985-9EFB-DF26-CC0D-399F21B4B0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6200000">
              <a:off x="3527149" y="3371843"/>
              <a:ext cx="2089699" cy="4882615"/>
            </a:xfrm>
            <a:prstGeom prst="rect">
              <a:avLst/>
            </a:prstGeom>
          </p:spPr>
        </p:pic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6104F217-D40A-0552-8F5A-79B09568BD2C}"/>
                </a:ext>
              </a:extLst>
            </p:cNvPr>
            <p:cNvSpPr txBox="1"/>
            <p:nvPr/>
          </p:nvSpPr>
          <p:spPr>
            <a:xfrm>
              <a:off x="839842" y="5718053"/>
              <a:ext cx="1142107" cy="400110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rgbClr val="FF7E79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2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69EB4C4F-415F-39CB-F3B5-D345718D2019}"/>
                </a:ext>
              </a:extLst>
            </p:cNvPr>
            <p:cNvSpPr/>
            <p:nvPr/>
          </p:nvSpPr>
          <p:spPr>
            <a:xfrm>
              <a:off x="1981949" y="5718054"/>
              <a:ext cx="1554057" cy="973564"/>
            </a:xfrm>
            <a:prstGeom prst="rect">
              <a:avLst/>
            </a:prstGeom>
            <a:noFill/>
            <a:ln w="38100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779D9010-C1B7-4CDE-337D-6B35A89361EF}"/>
                </a:ext>
              </a:extLst>
            </p:cNvPr>
            <p:cNvSpPr txBox="1"/>
            <p:nvPr/>
          </p:nvSpPr>
          <p:spPr>
            <a:xfrm>
              <a:off x="1354907" y="4960798"/>
              <a:ext cx="1142107" cy="400110"/>
            </a:xfrm>
            <a:prstGeom prst="rect">
              <a:avLst/>
            </a:prstGeom>
            <a:solidFill>
              <a:srgbClr val="0096FF"/>
            </a:solidFill>
            <a:ln w="38100">
              <a:solidFill>
                <a:srgbClr val="0096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1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90F5B209-8590-0046-7C08-861D8A0447BB}"/>
                </a:ext>
              </a:extLst>
            </p:cNvPr>
            <p:cNvSpPr/>
            <p:nvPr/>
          </p:nvSpPr>
          <p:spPr>
            <a:xfrm>
              <a:off x="2497014" y="4960301"/>
              <a:ext cx="1554057" cy="716630"/>
            </a:xfrm>
            <a:prstGeom prst="rect">
              <a:avLst/>
            </a:prstGeom>
            <a:noFill/>
            <a:ln w="38100">
              <a:solidFill>
                <a:srgbClr val="009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843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G_0030">
            <a:hlinkClick r:id="" action="ppaction://media"/>
            <a:extLst>
              <a:ext uri="{FF2B5EF4-FFF2-40B4-BE49-F238E27FC236}">
                <a16:creationId xmlns:a16="http://schemas.microsoft.com/office/drawing/2014/main" id="{4914F0C8-5201-8FFD-00C4-6A1BF56024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6585" t="23958" r="9243" b="31968"/>
          <a:stretch>
            <a:fillRect/>
          </a:stretch>
        </p:blipFill>
        <p:spPr>
          <a:xfrm>
            <a:off x="4170292" y="971349"/>
            <a:ext cx="4808658" cy="5871410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モータ制御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【2/2】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123CAD49-9782-8BDE-C429-052A6CE229EC}"/>
              </a:ext>
            </a:extLst>
          </p:cNvPr>
          <p:cNvGrpSpPr/>
          <p:nvPr/>
        </p:nvGrpSpPr>
        <p:grpSpPr>
          <a:xfrm>
            <a:off x="791485" y="4668303"/>
            <a:ext cx="2510624" cy="1781357"/>
            <a:chOff x="3168066" y="4577480"/>
            <a:chExt cx="2510624" cy="1781357"/>
          </a:xfrm>
        </p:grpSpPr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C4162257-2C44-083E-5C7A-699463F2EE74}"/>
                </a:ext>
              </a:extLst>
            </p:cNvPr>
            <p:cNvSpPr txBox="1"/>
            <p:nvPr/>
          </p:nvSpPr>
          <p:spPr>
            <a:xfrm>
              <a:off x="3624922" y="4577480"/>
              <a:ext cx="159691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3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HAPPY</a:t>
              </a:r>
              <a:endParaRPr kumimoji="1" lang="ja-JP" altLang="en-US" sz="32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D4DD4F1D-C3F0-9CB5-63F8-F310A48A655C}"/>
                </a:ext>
              </a:extLst>
            </p:cNvPr>
            <p:cNvSpPr txBox="1"/>
            <p:nvPr/>
          </p:nvSpPr>
          <p:spPr>
            <a:xfrm>
              <a:off x="3168066" y="5158508"/>
              <a:ext cx="2510624" cy="1200329"/>
            </a:xfrm>
            <a:prstGeom prst="rect">
              <a:avLst/>
            </a:prstGeom>
            <a:solidFill>
              <a:srgbClr val="EC0069"/>
            </a:solidFill>
          </p:spPr>
          <p:txBody>
            <a:bodyPr wrap="square" rtlCol="0">
              <a:spAutoFit/>
            </a:bodyPr>
            <a:lstStyle/>
            <a:p>
              <a:endParaRPr kumimoji="1" lang="en-US" altLang="ja-JP" sz="2400" dirty="0"/>
            </a:p>
            <a:p>
              <a:endParaRPr kumimoji="1" lang="en-US" altLang="ja-JP" sz="2400" dirty="0"/>
            </a:p>
            <a:p>
              <a:endParaRPr kumimoji="1" lang="ja-JP" altLang="en-US" sz="2400"/>
            </a:p>
          </p:txBody>
        </p:sp>
      </p:grp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080363E5-65DE-2455-02CD-67A1874A703E}"/>
              </a:ext>
            </a:extLst>
          </p:cNvPr>
          <p:cNvGrpSpPr/>
          <p:nvPr/>
        </p:nvGrpSpPr>
        <p:grpSpPr>
          <a:xfrm>
            <a:off x="791485" y="4668303"/>
            <a:ext cx="2510624" cy="1781357"/>
            <a:chOff x="6318117" y="2113060"/>
            <a:chExt cx="2510624" cy="1781357"/>
          </a:xfrm>
        </p:grpSpPr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92206A8B-0AB3-EC5B-BD0A-3438C97D8855}"/>
                </a:ext>
              </a:extLst>
            </p:cNvPr>
            <p:cNvSpPr txBox="1"/>
            <p:nvPr/>
          </p:nvSpPr>
          <p:spPr>
            <a:xfrm>
              <a:off x="6318117" y="2113060"/>
              <a:ext cx="251062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3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SURPRISED</a:t>
              </a:r>
              <a:endParaRPr kumimoji="1" lang="ja-JP" altLang="en-US" sz="32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455C56F-751D-B944-531A-CC0F974C310D}"/>
                </a:ext>
              </a:extLst>
            </p:cNvPr>
            <p:cNvSpPr txBox="1"/>
            <p:nvPr/>
          </p:nvSpPr>
          <p:spPr>
            <a:xfrm>
              <a:off x="6318118" y="2694088"/>
              <a:ext cx="2510623" cy="1200329"/>
            </a:xfrm>
            <a:prstGeom prst="rect">
              <a:avLst/>
            </a:prstGeom>
            <a:solidFill>
              <a:srgbClr val="79FF63"/>
            </a:solidFill>
          </p:spPr>
          <p:txBody>
            <a:bodyPr wrap="square" rtlCol="0">
              <a:spAutoFit/>
            </a:bodyPr>
            <a:lstStyle/>
            <a:p>
              <a:endParaRPr kumimoji="1" lang="en-US" altLang="ja-JP" sz="2400" dirty="0">
                <a:highlight>
                  <a:srgbClr val="FFFF00"/>
                </a:highlight>
              </a:endParaRPr>
            </a:p>
            <a:p>
              <a:endParaRPr kumimoji="1" lang="en-US" altLang="ja-JP" sz="2400" dirty="0">
                <a:highlight>
                  <a:srgbClr val="FFFF00"/>
                </a:highlight>
              </a:endParaRPr>
            </a:p>
            <a:p>
              <a:endParaRPr kumimoji="1" lang="ja-JP" altLang="en-US" sz="2400">
                <a:highlight>
                  <a:srgbClr val="FFFF00"/>
                </a:highlight>
              </a:endParaRP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88690172-67C6-492D-9B3B-498AB61A5EA5}"/>
              </a:ext>
            </a:extLst>
          </p:cNvPr>
          <p:cNvGrpSpPr/>
          <p:nvPr/>
        </p:nvGrpSpPr>
        <p:grpSpPr>
          <a:xfrm>
            <a:off x="791485" y="4668303"/>
            <a:ext cx="2510624" cy="1781357"/>
            <a:chOff x="6450225" y="569985"/>
            <a:chExt cx="2510624" cy="1781357"/>
          </a:xfrm>
        </p:grpSpPr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AADBC6EE-D620-778C-176A-2DFA32801376}"/>
                </a:ext>
              </a:extLst>
            </p:cNvPr>
            <p:cNvSpPr txBox="1"/>
            <p:nvPr/>
          </p:nvSpPr>
          <p:spPr>
            <a:xfrm>
              <a:off x="7202835" y="569985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3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SAD</a:t>
              </a:r>
              <a:endParaRPr kumimoji="1" lang="ja-JP" altLang="en-US" sz="32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369D16C7-6BD4-4992-98E7-B37572359630}"/>
                </a:ext>
              </a:extLst>
            </p:cNvPr>
            <p:cNvSpPr txBox="1"/>
            <p:nvPr/>
          </p:nvSpPr>
          <p:spPr>
            <a:xfrm>
              <a:off x="6450225" y="1151013"/>
              <a:ext cx="2510624" cy="1200329"/>
            </a:xfrm>
            <a:prstGeom prst="rect">
              <a:avLst/>
            </a:prstGeom>
            <a:solidFill>
              <a:srgbClr val="2300E6"/>
            </a:solidFill>
          </p:spPr>
          <p:txBody>
            <a:bodyPr wrap="square" rtlCol="0">
              <a:spAutoFit/>
            </a:bodyPr>
            <a:lstStyle/>
            <a:p>
              <a:endParaRPr kumimoji="1" lang="en-US" altLang="ja-JP" sz="2400" dirty="0">
                <a:highlight>
                  <a:srgbClr val="FFFF00"/>
                </a:highlight>
              </a:endParaRPr>
            </a:p>
            <a:p>
              <a:endParaRPr kumimoji="1" lang="en-US" altLang="ja-JP" sz="2400" dirty="0">
                <a:highlight>
                  <a:srgbClr val="FFFF00"/>
                </a:highlight>
              </a:endParaRPr>
            </a:p>
            <a:p>
              <a:endParaRPr kumimoji="1" lang="ja-JP" altLang="en-US" sz="2400">
                <a:highlight>
                  <a:srgbClr val="FFFF00"/>
                </a:highlight>
              </a:endParaRPr>
            </a:p>
          </p:txBody>
        </p:sp>
      </p:grpSp>
      <p:sp>
        <p:nvSpPr>
          <p:cNvPr id="21" name="スライド番号プレースホルダー 20">
            <a:extLst>
              <a:ext uri="{FF2B5EF4-FFF2-40B4-BE49-F238E27FC236}">
                <a16:creationId xmlns:a16="http://schemas.microsoft.com/office/drawing/2014/main" id="{4920F406-AD14-5B8D-C7DF-9710D3AD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4</a:t>
            </a:fld>
            <a:endParaRPr kumimoji="1" lang="ja-JP" altLang="en-US"/>
          </a:p>
        </p:txBody>
      </p:sp>
      <p:pic>
        <p:nvPicPr>
          <p:cNvPr id="22" name="ムービー（2022-10-14 20.34）">
            <a:hlinkClick r:id="" action="ppaction://media"/>
            <a:extLst>
              <a:ext uri="{FF2B5EF4-FFF2-40B4-BE49-F238E27FC236}">
                <a16:creationId xmlns:a16="http://schemas.microsoft.com/office/drawing/2014/main" id="{49C89323-F059-FFDC-DF8F-D6DAF4530CC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>
                  <p14:bmkLst>
                    <p14:bmk name="ブックマーク 1" time="953.4098"/>
                    <p14:bmk name="ブックマーク 2" time="7871.4098"/>
                    <p14:bmk name="ブックマーク 3" time="15266.4098"/>
                    <p14:bmk name="ブックマーク 4" time="22423.4098"/>
                    <p14:bmk name="ブックマーク 5" time="29818.4098"/>
                  </p14:bmkLst>
                </p14:media>
              </p:ext>
            </p:extLst>
          </p:nvPr>
        </p:nvPicPr>
        <p:blipFill rotWithShape="1">
          <a:blip r:embed="rId8"/>
          <a:srcRect l="10001" r="11320" b="24349"/>
          <a:stretch/>
        </p:blipFill>
        <p:spPr>
          <a:xfrm>
            <a:off x="274590" y="1361098"/>
            <a:ext cx="3544414" cy="2272018"/>
          </a:xfrm>
          <a:prstGeom prst="rect">
            <a:avLst/>
          </a:prstGeom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740C91D0-D58F-02B5-0CC9-7AA3808C3965}"/>
              </a:ext>
            </a:extLst>
          </p:cNvPr>
          <p:cNvSpPr txBox="1"/>
          <p:nvPr/>
        </p:nvSpPr>
        <p:spPr>
          <a:xfrm>
            <a:off x="274590" y="99079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入力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9B353B2C-0670-24E1-2A11-A2ACA1B416C7}"/>
              </a:ext>
            </a:extLst>
          </p:cNvPr>
          <p:cNvSpPr txBox="1"/>
          <p:nvPr/>
        </p:nvSpPr>
        <p:spPr>
          <a:xfrm>
            <a:off x="274590" y="412347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感情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EBEBFDA4-D497-25AA-38B1-84B2734B6B1B}"/>
              </a:ext>
            </a:extLst>
          </p:cNvPr>
          <p:cNvSpPr txBox="1"/>
          <p:nvPr/>
        </p:nvSpPr>
        <p:spPr>
          <a:xfrm>
            <a:off x="4153963" y="955020"/>
            <a:ext cx="6463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/>
              <a:t>出力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CBA2837-720F-3DAC-B964-5E1087D91422}"/>
              </a:ext>
            </a:extLst>
          </p:cNvPr>
          <p:cNvSpPr txBox="1"/>
          <p:nvPr/>
        </p:nvSpPr>
        <p:spPr>
          <a:xfrm>
            <a:off x="274590" y="4492803"/>
            <a:ext cx="3544414" cy="2246769"/>
          </a:xfrm>
          <a:prstGeom prst="rect">
            <a:avLst/>
          </a:prstGeom>
          <a:noFill/>
          <a:ln w="190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kumimoji="1" lang="en-US" altLang="ja-JP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kumimoji="1" lang="en-US" altLang="ja-JP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kumimoji="1" lang="en-US" altLang="ja-JP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kumimoji="1" lang="en-US" altLang="ja-JP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kumimoji="1" lang="ja-JP" altLang="en-US" sz="2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692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38127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38291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38291"/>
                                </p:stCondLst>
                                <p:childTnLst>
                                  <p:par>
                                    <p:cTn id="1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" presetID="1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 mute="1">
                    <p:cTn id="16" fill="hold" display="0">
                      <p:stCondLst>
                        <p:cond delay="indefinite"/>
                      </p:stCondLst>
                    </p:cTn>
                    <p:tgtEl>
                      <p:spTgt spid="22"/>
                    </p:tgtEl>
                  </p:cMediaNode>
                </p:video>
                <p:video>
                  <p:cMediaNode vol="80000" mute="1">
                    <p:cTn id="17" fill="hold" display="0">
                      <p:stCondLst>
                        <p:cond delay="indefinite"/>
                      </p:stCondLst>
                    </p:cTn>
                    <p:tgtEl>
                      <p:spTgt spid="23"/>
                    </p:tgtEl>
                  </p:cMediaNode>
                </p:video>
                <p:seq concurrent="1" nextAc="seek">
                  <p:cTn id="18" restart="whenNotActive" fill="hold" evtFilter="cancelBubble" nodeType="interactiveSeq">
                    <p:stCondLst>
                      <p:cond evt="onMediaBookmark" delay="0">
                        <p:tgtEl>
                          <p14:bmkTgt spid="22" bmkName="ブックマーク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" fill="hold">
                          <p:stCondLst>
                            <p:cond delay="0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2" bmkName="ブックマーク 1"/>
                      </p:tgtEl>
                    </p:cond>
                  </p:nextCondLst>
                </p:seq>
                <p:seq concurrent="1" nextAc="seek">
                  <p:cTn id="26" restart="whenNotActive" fill="hold" evtFilter="cancelBubble" nodeType="interactiveSeq">
                    <p:stCondLst>
                      <p:cond evt="onMediaBookmark" delay="0">
                        <p:tgtEl>
                          <p14:bmkTgt spid="22" bmkName="ブックマーク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7" fill="hold">
                          <p:stCondLst>
                            <p:cond delay="0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2" bmkName="ブックマーク 2"/>
                      </p:tgtEl>
                    </p:cond>
                  </p:nextCondLst>
                </p:seq>
                <p:seq concurrent="1" nextAc="seek">
                  <p:cTn id="34" restart="whenNotActive" fill="hold" evtFilter="cancelBubble" nodeType="interactiveSeq">
                    <p:stCondLst>
                      <p:cond evt="onMediaBookmark" delay="0">
                        <p:tgtEl>
                          <p14:bmkTgt spid="22" bmkName="ブックマーク 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5" fill="hold">
                          <p:stCondLst>
                            <p:cond delay="0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0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2" bmkName="ブックマーク 3"/>
                      </p:tgtEl>
                    </p:cond>
                  </p:nextCondLst>
                </p:seq>
                <p:seq concurrent="1" nextAc="seek">
                  <p:cTn id="42" restart="whenNotActive" fill="hold" evtFilter="cancelBubble" nodeType="interactiveSeq">
                    <p:stCondLst>
                      <p:cond evt="onMediaBookmark" delay="0">
                        <p:tgtEl>
                          <p14:bmkTgt spid="22" bmkName="ブックマーク 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3" fill="hold">
                          <p:stCondLst>
                            <p:cond delay="0"/>
                          </p:stCondLst>
                          <p:childTnLst>
                            <p:par>
                              <p:cTn id="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8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2" bmkName="ブックマーク 4"/>
                      </p:tgtEl>
                    </p:cond>
                  </p:nextCondLst>
                </p:seq>
                <p:seq concurrent="1" nextAc="seek">
                  <p:cTn id="50" restart="whenNotActive" fill="hold" evtFilter="cancelBubble" nodeType="interactiveSeq">
                    <p:stCondLst>
                      <p:cond evt="onMediaBookmark" delay="0">
                        <p:tgtEl>
                          <p14:bmkTgt spid="22" bmkName="ブックマーク 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1" fill="hold">
                          <p:stCondLst>
                            <p:cond delay="0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6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2" bmkName="ブックマーク 5"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38127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38291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38291"/>
                                </p:stCondLst>
                                <p:childTnLst>
                                  <p:par>
                                    <p:cTn id="1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" presetID="1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 mute="1">
                    <p:cTn id="16" fill="hold" display="0">
                      <p:stCondLst>
                        <p:cond delay="indefinite"/>
                      </p:stCondLst>
                    </p:cTn>
                    <p:tgtEl>
                      <p:spTgt spid="22"/>
                    </p:tgtEl>
                  </p:cMediaNode>
                </p:video>
                <p:video>
                  <p:cMediaNode vol="80000" mute="1">
                    <p:cTn id="17" fill="hold" display="0">
                      <p:stCondLst>
                        <p:cond delay="indefinite"/>
                      </p:stCondLst>
                    </p:cTn>
                    <p:tgtEl>
                      <p:spTgt spid="23"/>
                    </p:tgtEl>
                  </p:cMediaNode>
                </p:video>
              </p:childTnLst>
            </p:cTn>
          </p:par>
        </p:tn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モータ変更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1ED326F-7D19-92AA-8845-92C174185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5</a:t>
            </a:fld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表 1">
                <a:extLst>
                  <a:ext uri="{FF2B5EF4-FFF2-40B4-BE49-F238E27FC236}">
                    <a16:creationId xmlns:a16="http://schemas.microsoft.com/office/drawing/2014/main" id="{12A29F73-A9AE-1EFA-6EE9-6BCBD457DA19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07775" y="912549"/>
              <a:ext cx="8928447" cy="2089692"/>
            </p:xfrm>
            <a:graphic>
              <a:graphicData uri="http://schemas.openxmlformats.org/drawingml/2006/table">
                <a:tbl>
                  <a:tblPr firstRow="1" bandRow="1"/>
                  <a:tblGrid>
                    <a:gridCol w="2827991">
                      <a:extLst>
                        <a:ext uri="{9D8B030D-6E8A-4147-A177-3AD203B41FA5}">
                          <a16:colId xmlns:a16="http://schemas.microsoft.com/office/drawing/2014/main" val="2708245696"/>
                        </a:ext>
                      </a:extLst>
                    </a:gridCol>
                    <a:gridCol w="3050228">
                      <a:extLst>
                        <a:ext uri="{9D8B030D-6E8A-4147-A177-3AD203B41FA5}">
                          <a16:colId xmlns:a16="http://schemas.microsoft.com/office/drawing/2014/main" val="3124349214"/>
                        </a:ext>
                      </a:extLst>
                    </a:gridCol>
                    <a:gridCol w="3050228">
                      <a:extLst>
                        <a:ext uri="{9D8B030D-6E8A-4147-A177-3AD203B41FA5}">
                          <a16:colId xmlns:a16="http://schemas.microsoft.com/office/drawing/2014/main" val="1944898604"/>
                        </a:ext>
                      </a:extLst>
                    </a:gridCol>
                  </a:tblGrid>
                  <a:tr h="696564">
                    <a:tc>
                      <a:txBody>
                        <a:bodyPr/>
                        <a:lstStyle/>
                        <a:p>
                          <a:pPr algn="ctr"/>
                          <a:endParaRPr lang="ja-JP" sz="2400" b="0" i="0" kern="100">
                            <a:effectLst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en-US" altLang="ja-JP" sz="24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Micro Servo 9g</a:t>
                          </a:r>
                          <a:endParaRPr kumimoji="1" lang="ja-JP" altLang="en-US" sz="2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2400" b="0" i="0" dirty="0" err="1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KeiganMotor</a:t>
                          </a:r>
                          <a:r>
                            <a:rPr kumimoji="1" lang="en-US" altLang="ja-JP" sz="2400" b="0" i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 KM-1S</a:t>
                          </a:r>
                          <a:endParaRPr kumimoji="1" lang="ja-JP" altLang="en-US" sz="2400" b="0" i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767006652"/>
                      </a:ext>
                    </a:extLst>
                  </a:tr>
                  <a:tr h="69656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2400" b="0" i="0" kern="10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回転数</a:t>
                          </a:r>
                          <a:r>
                            <a:rPr kumimoji="1" lang="en-US" sz="2400" b="0" i="0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[rpm]</a:t>
                          </a:r>
                          <a:endParaRPr lang="ja-JP" sz="2400" b="0" i="0" kern="100">
                            <a:effectLst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400" b="0" i="0" kern="120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Times New Roman" panose="02020603050405020304" pitchFamily="18" charset="0"/>
                                  </a:rPr>
                                  <m:t>100</m:t>
                                </m:r>
                              </m:oMath>
                            </m:oMathPara>
                          </a14:m>
                          <a:endParaRPr lang="ja-JP" sz="2400" b="0" i="0" kern="10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ja-JP" sz="2400" b="1" i="0" kern="100" dirty="0">
                              <a:solidFill>
                                <a:srgbClr val="FF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0 ~ 280</a:t>
                          </a:r>
                          <a:endParaRPr lang="ja-JP" sz="2400" b="1" i="0" kern="100">
                            <a:solidFill>
                              <a:srgbClr val="FF0000"/>
                            </a:solidFill>
                            <a:effectLst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21477953"/>
                      </a:ext>
                    </a:extLst>
                  </a:tr>
                  <a:tr h="69656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2400" b="0" i="0" kern="10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速度制御</a:t>
                          </a:r>
                          <a:endParaRPr lang="ja-JP" altLang="ja-JP" sz="2400" b="0" i="0" kern="10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rtl="0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ja-JP" altLang="en-US" sz="2400" b="0" i="1" u="none" strike="noStrike" kern="100" baseline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</a:rPr>
                                  <m:t>不</m:t>
                                </m:r>
                                <m:r>
                                  <m:rPr>
                                    <m:nor/>
                                  </m:rPr>
                                  <a:rPr lang="ja-JP" altLang="en-US" sz="2400" b="0" i="0" u="none" strike="noStrike" kern="100" baseline="0" smtClean="0">
                                    <a:solidFill>
                                      <a:srgbClr val="000000"/>
                                    </a:solidFill>
                                    <a:latin typeface="Times New Roman" panose="02020603050405020304" pitchFamily="18" charset="0"/>
                                    <a:ea typeface="+mn-ea"/>
                                  </a:rPr>
                                  <m:t>可能</m:t>
                                </m:r>
                              </m:oMath>
                            </m:oMathPara>
                          </a14:m>
                          <a:endParaRPr lang="ja-JP" altLang="en-US" sz="2400" b="0" i="0" u="none" strike="noStrike" kern="100" baseline="0">
                            <a:solidFill>
                              <a:srgbClr val="000000"/>
                            </a:solidFill>
                            <a:latin typeface="Times New Roman" panose="02020603050405020304" pitchFamily="18" charset="0"/>
                            <a:ea typeface="+mn-ea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2400" b="1" i="0" kern="100">
                              <a:solidFill>
                                <a:srgbClr val="FF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可能</a:t>
                          </a:r>
                          <a:endParaRPr lang="ja-JP" sz="2400" b="1" i="0" kern="100">
                            <a:solidFill>
                              <a:srgbClr val="FF0000"/>
                            </a:solidFill>
                            <a:effectLst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6767652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表 1">
                <a:extLst>
                  <a:ext uri="{FF2B5EF4-FFF2-40B4-BE49-F238E27FC236}">
                    <a16:creationId xmlns:a16="http://schemas.microsoft.com/office/drawing/2014/main" id="{12A29F73-A9AE-1EFA-6EE9-6BCBD457DA1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72580955"/>
                  </p:ext>
                </p:extLst>
              </p:nvPr>
            </p:nvGraphicFramePr>
            <p:xfrm>
              <a:off x="107775" y="912549"/>
              <a:ext cx="8928447" cy="2089692"/>
            </p:xfrm>
            <a:graphic>
              <a:graphicData uri="http://schemas.openxmlformats.org/drawingml/2006/table">
                <a:tbl>
                  <a:tblPr firstRow="1" bandRow="1"/>
                  <a:tblGrid>
                    <a:gridCol w="2827991">
                      <a:extLst>
                        <a:ext uri="{9D8B030D-6E8A-4147-A177-3AD203B41FA5}">
                          <a16:colId xmlns:a16="http://schemas.microsoft.com/office/drawing/2014/main" val="2708245696"/>
                        </a:ext>
                      </a:extLst>
                    </a:gridCol>
                    <a:gridCol w="3050228">
                      <a:extLst>
                        <a:ext uri="{9D8B030D-6E8A-4147-A177-3AD203B41FA5}">
                          <a16:colId xmlns:a16="http://schemas.microsoft.com/office/drawing/2014/main" val="3124349214"/>
                        </a:ext>
                      </a:extLst>
                    </a:gridCol>
                    <a:gridCol w="3050228">
                      <a:extLst>
                        <a:ext uri="{9D8B030D-6E8A-4147-A177-3AD203B41FA5}">
                          <a16:colId xmlns:a16="http://schemas.microsoft.com/office/drawing/2014/main" val="1944898604"/>
                        </a:ext>
                      </a:extLst>
                    </a:gridCol>
                  </a:tblGrid>
                  <a:tr h="696564">
                    <a:tc>
                      <a:txBody>
                        <a:bodyPr/>
                        <a:lstStyle/>
                        <a:p>
                          <a:pPr algn="ctr"/>
                          <a:endParaRPr lang="ja-JP" sz="2400" b="0" i="0" kern="100">
                            <a:effectLst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en-US" altLang="ja-JP" sz="24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Micro Servo 9g</a:t>
                          </a:r>
                          <a:endParaRPr kumimoji="1" lang="ja-JP" altLang="en-US" sz="2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2400" b="0" i="0" dirty="0" err="1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KeiganMotor</a:t>
                          </a:r>
                          <a:r>
                            <a:rPr kumimoji="1" lang="en-US" altLang="ja-JP" sz="2400" b="0" i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 KM-1S</a:t>
                          </a:r>
                          <a:endParaRPr kumimoji="1" lang="ja-JP" altLang="en-US" sz="2400" b="0" i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767006652"/>
                      </a:ext>
                    </a:extLst>
                  </a:tr>
                  <a:tr h="69656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2400" b="0" i="0" kern="10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回転数</a:t>
                          </a:r>
                          <a:r>
                            <a:rPr kumimoji="1" lang="en-US" sz="2400" b="0" i="0" kern="120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[rpm]</a:t>
                          </a:r>
                          <a:endParaRPr lang="ja-JP" sz="2400" b="0" i="0" kern="100">
                            <a:effectLst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>
                          <a:blip r:embed="rId3"/>
                          <a:stretch>
                            <a:fillRect l="-92917" t="-101786" r="-101667" b="-1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ja-JP" sz="2400" b="1" i="0" kern="100" dirty="0">
                              <a:solidFill>
                                <a:srgbClr val="FF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0 ~ 280</a:t>
                          </a:r>
                          <a:endParaRPr lang="ja-JP" sz="2400" b="1" i="0" kern="100">
                            <a:solidFill>
                              <a:srgbClr val="FF0000"/>
                            </a:solidFill>
                            <a:effectLst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21477953"/>
                      </a:ext>
                    </a:extLst>
                  </a:tr>
                  <a:tr h="69656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2400" b="0" i="0" kern="10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速度制御</a:t>
                          </a:r>
                          <a:endParaRPr lang="ja-JP" altLang="ja-JP" sz="2400" b="0" i="0" kern="10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92917" t="-205455" r="-101667" b="-54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2400" b="1" i="0" kern="100">
                              <a:solidFill>
                                <a:srgbClr val="FF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可能</a:t>
                          </a:r>
                          <a:endParaRPr lang="ja-JP" sz="2400" b="1" i="0" kern="100">
                            <a:solidFill>
                              <a:srgbClr val="FF0000"/>
                            </a:solidFill>
                            <a:effectLst/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571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67676526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9F962054-BAAF-8A5F-8EAB-26A1B5661607}"/>
              </a:ext>
            </a:extLst>
          </p:cNvPr>
          <p:cNvGrpSpPr/>
          <p:nvPr/>
        </p:nvGrpSpPr>
        <p:grpSpPr>
          <a:xfrm>
            <a:off x="1485267" y="3972273"/>
            <a:ext cx="6173464" cy="2089699"/>
            <a:chOff x="839842" y="4768301"/>
            <a:chExt cx="6173464" cy="2089699"/>
          </a:xfrm>
        </p:grpSpPr>
        <p:pic>
          <p:nvPicPr>
            <p:cNvPr id="13" name="図 12" descr="屋内, 猫, フロント, 探す が含まれている画像&#10;&#10;自動的に生成された説明">
              <a:extLst>
                <a:ext uri="{FF2B5EF4-FFF2-40B4-BE49-F238E27FC236}">
                  <a16:creationId xmlns:a16="http://schemas.microsoft.com/office/drawing/2014/main" id="{946F8986-0EF2-51BF-305B-783208DBD8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6200000">
              <a:off x="3527149" y="3371843"/>
              <a:ext cx="2089699" cy="4882615"/>
            </a:xfrm>
            <a:prstGeom prst="rect">
              <a:avLst/>
            </a:prstGeom>
          </p:spPr>
        </p:pic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FA804CD6-D984-D54D-679F-F1E1B21524CA}"/>
                </a:ext>
              </a:extLst>
            </p:cNvPr>
            <p:cNvSpPr txBox="1"/>
            <p:nvPr/>
          </p:nvSpPr>
          <p:spPr>
            <a:xfrm>
              <a:off x="839842" y="5718053"/>
              <a:ext cx="1142107" cy="400110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rgbClr val="FF7E79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2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A751490B-8E20-A7BD-156D-F189045DED5C}"/>
                </a:ext>
              </a:extLst>
            </p:cNvPr>
            <p:cNvSpPr/>
            <p:nvPr/>
          </p:nvSpPr>
          <p:spPr>
            <a:xfrm>
              <a:off x="1981949" y="5718054"/>
              <a:ext cx="1554057" cy="973564"/>
            </a:xfrm>
            <a:prstGeom prst="rect">
              <a:avLst/>
            </a:prstGeom>
            <a:noFill/>
            <a:ln w="38100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DA4299A8-907E-5149-1A44-3DAA312BD21E}"/>
                </a:ext>
              </a:extLst>
            </p:cNvPr>
            <p:cNvSpPr txBox="1"/>
            <p:nvPr/>
          </p:nvSpPr>
          <p:spPr>
            <a:xfrm>
              <a:off x="1354907" y="4960798"/>
              <a:ext cx="1142107" cy="400110"/>
            </a:xfrm>
            <a:prstGeom prst="rect">
              <a:avLst/>
            </a:prstGeom>
            <a:solidFill>
              <a:srgbClr val="0096FF"/>
            </a:solidFill>
            <a:ln w="38100">
              <a:solidFill>
                <a:srgbClr val="0096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1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F4B3F0A2-807E-84DD-CFFE-5BD58C7EEA0E}"/>
                </a:ext>
              </a:extLst>
            </p:cNvPr>
            <p:cNvSpPr/>
            <p:nvPr/>
          </p:nvSpPr>
          <p:spPr>
            <a:xfrm>
              <a:off x="2497014" y="4960301"/>
              <a:ext cx="1554057" cy="716630"/>
            </a:xfrm>
            <a:prstGeom prst="rect">
              <a:avLst/>
            </a:prstGeom>
            <a:noFill/>
            <a:ln w="38100">
              <a:solidFill>
                <a:srgbClr val="009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ED43D45E-2614-84B2-724F-74F6D63C7256}"/>
              </a:ext>
            </a:extLst>
          </p:cNvPr>
          <p:cNvSpPr txBox="1"/>
          <p:nvPr/>
        </p:nvSpPr>
        <p:spPr>
          <a:xfrm>
            <a:off x="546022" y="3426331"/>
            <a:ext cx="1792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Micro Servo 9g</a:t>
            </a:r>
            <a:endParaRPr kumimoji="1" lang="ja-JP" altLang="en-US" sz="2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2EE558DB-F4AB-6187-667C-630E3FFD0B3C}"/>
              </a:ext>
            </a:extLst>
          </p:cNvPr>
          <p:cNvGrpSpPr/>
          <p:nvPr/>
        </p:nvGrpSpPr>
        <p:grpSpPr>
          <a:xfrm>
            <a:off x="238463" y="3224678"/>
            <a:ext cx="8644242" cy="3491107"/>
            <a:chOff x="238463" y="3355308"/>
            <a:chExt cx="8644242" cy="3491107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12A7C446-A900-D981-3685-F0F7070911EE}"/>
                </a:ext>
              </a:extLst>
            </p:cNvPr>
            <p:cNvSpPr/>
            <p:nvPr/>
          </p:nvSpPr>
          <p:spPr>
            <a:xfrm>
              <a:off x="261295" y="3355308"/>
              <a:ext cx="8621410" cy="3491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F482CF28-4DAA-096E-6D73-945750E2EFD2}"/>
                </a:ext>
              </a:extLst>
            </p:cNvPr>
            <p:cNvGrpSpPr/>
            <p:nvPr/>
          </p:nvGrpSpPr>
          <p:grpSpPr>
            <a:xfrm>
              <a:off x="449726" y="3753248"/>
              <a:ext cx="8244546" cy="3093167"/>
              <a:chOff x="427929" y="3513511"/>
              <a:chExt cx="8244546" cy="3093167"/>
            </a:xfrm>
          </p:grpSpPr>
          <p:grpSp>
            <p:nvGrpSpPr>
              <p:cNvPr id="31" name="グループ化 30">
                <a:extLst>
                  <a:ext uri="{FF2B5EF4-FFF2-40B4-BE49-F238E27FC236}">
                    <a16:creationId xmlns:a16="http://schemas.microsoft.com/office/drawing/2014/main" id="{F2C5F5CC-9C97-2FE0-18A3-4253E3570406}"/>
                  </a:ext>
                </a:extLst>
              </p:cNvPr>
              <p:cNvGrpSpPr/>
              <p:nvPr/>
            </p:nvGrpSpPr>
            <p:grpSpPr>
              <a:xfrm>
                <a:off x="427929" y="3513511"/>
                <a:ext cx="3787608" cy="3093167"/>
                <a:chOff x="147666" y="3429000"/>
                <a:chExt cx="3787608" cy="3093167"/>
              </a:xfrm>
            </p:grpSpPr>
            <p:pic>
              <p:nvPicPr>
                <p:cNvPr id="38" name="図 37" descr="人, 屋内, 男, 持つ が含まれている画像&#10;&#10;自動的に生成された説明">
                  <a:extLst>
                    <a:ext uri="{FF2B5EF4-FFF2-40B4-BE49-F238E27FC236}">
                      <a16:creationId xmlns:a16="http://schemas.microsoft.com/office/drawing/2014/main" id="{47AB9DE9-ADD5-FB38-27D6-A46ACCF592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8006" b="100000" l="1233" r="93699">
                              <a14:foregroundMark x1="6712" y1="10626" x2="17671" y2="22271"/>
                              <a14:foregroundMark x1="17671" y1="22271" x2="10000" y2="8297"/>
                              <a14:foregroundMark x1="10000" y1="8297" x2="4247" y2="13683"/>
                              <a14:foregroundMark x1="5205" y1="8006" x2="20548" y2="6405"/>
                              <a14:foregroundMark x1="20548" y1="6405" x2="20411" y2="23435"/>
                              <a14:foregroundMark x1="20411" y1="23435" x2="5616" y2="25619"/>
                              <a14:foregroundMark x1="5616" y1="25619" x2="4658" y2="9461"/>
                              <a14:foregroundMark x1="4658" y1="9461" x2="6164" y2="8006"/>
                              <a14:foregroundMark x1="3151" y1="76128" x2="26027" y2="76856"/>
                              <a14:foregroundMark x1="26027" y1="76856" x2="26575" y2="93886"/>
                              <a14:foregroundMark x1="26438" y1="93886" x2="12603" y2="99709"/>
                              <a14:foregroundMark x1="0" y1="93013" x2="12466" y2="99709"/>
                              <a14:foregroundMark x1="1096" y1="73362" x2="0" y2="87918"/>
                              <a14:foregroundMark x1="1233" y1="73362" x2="2192" y2="71907"/>
                              <a14:foregroundMark x1="11096" y1="77729" x2="27123" y2="78166"/>
                              <a14:foregroundMark x1="27123" y1="78166" x2="29589" y2="95488"/>
                              <a14:foregroundMark x1="29452" y1="95488" x2="17808" y2="99854"/>
                              <a14:foregroundMark x1="1233" y1="90684" x2="11096" y2="99854"/>
                              <a14:foregroundMark x1="1233" y1="90684" x2="4247" y2="75400"/>
                              <a14:foregroundMark x1="4247" y1="75400" x2="5205" y2="76128"/>
                              <a14:foregroundMark x1="32877" y1="89811" x2="19315" y2="99854"/>
                              <a14:foregroundMark x1="18493" y1="87336" x2="15753" y2="99854"/>
                              <a14:foregroundMark x1="18630" y1="87336" x2="25616" y2="84571"/>
                              <a14:foregroundMark x1="87671" y1="50655" x2="93836" y2="69432"/>
                              <a14:foregroundMark x1="93836" y1="69432" x2="88767" y2="8296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650459" y="3429000"/>
                  <a:ext cx="3284815" cy="3093167"/>
                </a:xfrm>
                <a:prstGeom prst="rect">
                  <a:avLst/>
                </a:prstGeom>
              </p:spPr>
            </p:pic>
            <p:sp>
              <p:nvSpPr>
                <p:cNvPr id="39" name="テキスト ボックス 38">
                  <a:extLst>
                    <a:ext uri="{FF2B5EF4-FFF2-40B4-BE49-F238E27FC236}">
                      <a16:creationId xmlns:a16="http://schemas.microsoft.com/office/drawing/2014/main" id="{4BC55CF5-BC35-42B9-3552-EFDEA122EC09}"/>
                    </a:ext>
                  </a:extLst>
                </p:cNvPr>
                <p:cNvSpPr txBox="1"/>
                <p:nvPr/>
              </p:nvSpPr>
              <p:spPr>
                <a:xfrm>
                  <a:off x="147666" y="4286303"/>
                  <a:ext cx="1230554" cy="400110"/>
                </a:xfrm>
                <a:prstGeom prst="rect">
                  <a:avLst/>
                </a:prstGeom>
                <a:solidFill>
                  <a:srgbClr val="FF7E79"/>
                </a:solidFill>
                <a:ln w="38100">
                  <a:solidFill>
                    <a:srgbClr val="FF7E79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2000" b="1" dirty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Motor 2</a:t>
                  </a:r>
                  <a:endParaRPr kumimoji="1" lang="ja-JP" altLang="en-US" sz="2000" b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0" name="正方形/長方形 39">
                  <a:extLst>
                    <a:ext uri="{FF2B5EF4-FFF2-40B4-BE49-F238E27FC236}">
                      <a16:creationId xmlns:a16="http://schemas.microsoft.com/office/drawing/2014/main" id="{6EB3CBB6-37ED-A584-6F86-72F50105FE1D}"/>
                    </a:ext>
                  </a:extLst>
                </p:cNvPr>
                <p:cNvSpPr/>
                <p:nvPr/>
              </p:nvSpPr>
              <p:spPr>
                <a:xfrm>
                  <a:off x="1378219" y="4286305"/>
                  <a:ext cx="1048975" cy="1527319"/>
                </a:xfrm>
                <a:prstGeom prst="rect">
                  <a:avLst/>
                </a:prstGeom>
                <a:noFill/>
                <a:ln w="38100">
                  <a:solidFill>
                    <a:srgbClr val="FF7E7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1" name="テキスト ボックス 40">
                  <a:extLst>
                    <a:ext uri="{FF2B5EF4-FFF2-40B4-BE49-F238E27FC236}">
                      <a16:creationId xmlns:a16="http://schemas.microsoft.com/office/drawing/2014/main" id="{DE039967-F148-0B21-3340-6B0B7A65AFA1}"/>
                    </a:ext>
                  </a:extLst>
                </p:cNvPr>
                <p:cNvSpPr txBox="1"/>
                <p:nvPr/>
              </p:nvSpPr>
              <p:spPr>
                <a:xfrm>
                  <a:off x="2683659" y="4477737"/>
                  <a:ext cx="1251615" cy="400110"/>
                </a:xfrm>
                <a:prstGeom prst="rect">
                  <a:avLst/>
                </a:prstGeom>
                <a:solidFill>
                  <a:srgbClr val="0096FF"/>
                </a:solidFill>
                <a:ln w="38100">
                  <a:solidFill>
                    <a:srgbClr val="0096FF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2000" b="1" dirty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Motor 1</a:t>
                  </a:r>
                  <a:endParaRPr kumimoji="1" lang="ja-JP" altLang="en-US" sz="2000" b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正方形/長方形 41">
                  <a:extLst>
                    <a:ext uri="{FF2B5EF4-FFF2-40B4-BE49-F238E27FC236}">
                      <a16:creationId xmlns:a16="http://schemas.microsoft.com/office/drawing/2014/main" id="{A230A9FB-5934-FB29-6F2F-9153E17B3EF9}"/>
                    </a:ext>
                  </a:extLst>
                </p:cNvPr>
                <p:cNvSpPr/>
                <p:nvPr/>
              </p:nvSpPr>
              <p:spPr>
                <a:xfrm>
                  <a:off x="2514600" y="4880045"/>
                  <a:ext cx="1420674" cy="1177856"/>
                </a:xfrm>
                <a:prstGeom prst="rect">
                  <a:avLst/>
                </a:prstGeom>
                <a:noFill/>
                <a:ln w="38100">
                  <a:solidFill>
                    <a:srgbClr val="0096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7B4C063-7BD4-DBED-A0D0-92BF75B4C32D}"/>
                  </a:ext>
                </a:extLst>
              </p:cNvPr>
              <p:cNvGrpSpPr/>
              <p:nvPr/>
            </p:nvGrpSpPr>
            <p:grpSpPr>
              <a:xfrm>
                <a:off x="4718330" y="3712619"/>
                <a:ext cx="3954145" cy="2694951"/>
                <a:chOff x="4414866" y="3980486"/>
                <a:chExt cx="3954145" cy="2694951"/>
              </a:xfrm>
            </p:grpSpPr>
            <p:pic>
              <p:nvPicPr>
                <p:cNvPr id="33" name="図 32" descr="持つ, 小さい, 座る, カメラ が含まれている画像&#10;&#10;自動的に生成された説明">
                  <a:extLst>
                    <a:ext uri="{FF2B5EF4-FFF2-40B4-BE49-F238E27FC236}">
                      <a16:creationId xmlns:a16="http://schemas.microsoft.com/office/drawing/2014/main" id="{C455C4AB-1FF6-2C09-183D-0CB35C47C0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7884" b="89627" l="2353" r="89559">
                              <a14:foregroundMark x1="27794" y1="9336" x2="41029" y2="8091"/>
                              <a14:foregroundMark x1="41029" y1="8091" x2="52794" y2="20747"/>
                              <a14:foregroundMark x1="52794" y1="20747" x2="36324" y2="31743"/>
                              <a14:foregroundMark x1="36324" y1="31743" x2="21471" y2="28423"/>
                              <a14:foregroundMark x1="21471" y1="28423" x2="27206" y2="9959"/>
                              <a14:foregroundMark x1="27206" y1="9959" x2="27353" y2="9959"/>
                              <a14:foregroundMark x1="5147" y1="15975" x2="18529" y2="18050"/>
                              <a14:foregroundMark x1="18529" y1="18050" x2="17206" y2="75726"/>
                              <a14:foregroundMark x1="17206" y1="75726" x2="12500" y2="92116"/>
                              <a14:foregroundMark x1="12500" y1="92116" x2="3824" y2="70539"/>
                              <a14:foregroundMark x1="3824" y1="70539" x2="2500" y2="32988"/>
                              <a14:foregroundMark x1="2500" y1="32988" x2="5441" y2="17220"/>
                              <a14:foregroundMark x1="88824" y1="28631" x2="88824" y2="66183"/>
                              <a14:foregroundMark x1="88824" y1="66183" x2="78088" y2="75934"/>
                              <a14:foregroundMark x1="78088" y1="75934" x2="63529" y2="79046"/>
                              <a14:foregroundMark x1="63529" y1="79046" x2="52647" y2="66183"/>
                              <a14:foregroundMark x1="52647" y1="66183" x2="67794" y2="40041"/>
                              <a14:foregroundMark x1="67794" y1="40041" x2="80147" y2="31743"/>
                              <a14:foregroundMark x1="80147" y1="31743" x2="80294" y2="31743"/>
                              <a14:foregroundMark x1="71618" y1="50415" x2="72059" y2="6203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4571999" y="3980486"/>
                  <a:ext cx="3797012" cy="2694951"/>
                </a:xfrm>
                <a:prstGeom prst="rect">
                  <a:avLst/>
                </a:prstGeom>
              </p:spPr>
            </p:pic>
            <p:sp>
              <p:nvSpPr>
                <p:cNvPr id="34" name="テキスト ボックス 33">
                  <a:extLst>
                    <a:ext uri="{FF2B5EF4-FFF2-40B4-BE49-F238E27FC236}">
                      <a16:creationId xmlns:a16="http://schemas.microsoft.com/office/drawing/2014/main" id="{724C3B5B-C6D5-9616-ED80-35125D39F249}"/>
                    </a:ext>
                  </a:extLst>
                </p:cNvPr>
                <p:cNvSpPr txBox="1"/>
                <p:nvPr/>
              </p:nvSpPr>
              <p:spPr>
                <a:xfrm>
                  <a:off x="4414866" y="4230274"/>
                  <a:ext cx="1230554" cy="400110"/>
                </a:xfrm>
                <a:prstGeom prst="rect">
                  <a:avLst/>
                </a:prstGeom>
                <a:solidFill>
                  <a:srgbClr val="FF7E79"/>
                </a:solidFill>
                <a:ln w="38100">
                  <a:solidFill>
                    <a:srgbClr val="FF7E79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2000" b="1" dirty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Motor 2</a:t>
                  </a:r>
                  <a:endParaRPr kumimoji="1" lang="ja-JP" altLang="en-US" sz="2000" b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5" name="正方形/長方形 34">
                  <a:extLst>
                    <a:ext uri="{FF2B5EF4-FFF2-40B4-BE49-F238E27FC236}">
                      <a16:creationId xmlns:a16="http://schemas.microsoft.com/office/drawing/2014/main" id="{C77A6544-A7C3-177A-6AA0-AFA77C996485}"/>
                    </a:ext>
                  </a:extLst>
                </p:cNvPr>
                <p:cNvSpPr/>
                <p:nvPr/>
              </p:nvSpPr>
              <p:spPr>
                <a:xfrm>
                  <a:off x="5645419" y="4230276"/>
                  <a:ext cx="958379" cy="1527319"/>
                </a:xfrm>
                <a:prstGeom prst="rect">
                  <a:avLst/>
                </a:prstGeom>
                <a:noFill/>
                <a:ln w="38100">
                  <a:solidFill>
                    <a:srgbClr val="FF7E7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6" name="テキスト ボックス 35">
                  <a:extLst>
                    <a:ext uri="{FF2B5EF4-FFF2-40B4-BE49-F238E27FC236}">
                      <a16:creationId xmlns:a16="http://schemas.microsoft.com/office/drawing/2014/main" id="{884BF33E-C506-F8C7-95F3-0FF30A08E876}"/>
                    </a:ext>
                  </a:extLst>
                </p:cNvPr>
                <p:cNvSpPr txBox="1"/>
                <p:nvPr/>
              </p:nvSpPr>
              <p:spPr>
                <a:xfrm>
                  <a:off x="6950859" y="4421708"/>
                  <a:ext cx="1251615" cy="400110"/>
                </a:xfrm>
                <a:prstGeom prst="rect">
                  <a:avLst/>
                </a:prstGeom>
                <a:solidFill>
                  <a:srgbClr val="0096FF"/>
                </a:solidFill>
                <a:ln w="38100">
                  <a:solidFill>
                    <a:srgbClr val="0096FF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2000" b="1" dirty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Motor 1</a:t>
                  </a:r>
                  <a:endParaRPr kumimoji="1" lang="ja-JP" altLang="en-US" sz="2000" b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7" name="正方形/長方形 36">
                  <a:extLst>
                    <a:ext uri="{FF2B5EF4-FFF2-40B4-BE49-F238E27FC236}">
                      <a16:creationId xmlns:a16="http://schemas.microsoft.com/office/drawing/2014/main" id="{705E5DE6-1D57-F352-46D8-0FB5A69212F9}"/>
                    </a:ext>
                  </a:extLst>
                </p:cNvPr>
                <p:cNvSpPr/>
                <p:nvPr/>
              </p:nvSpPr>
              <p:spPr>
                <a:xfrm>
                  <a:off x="6658670" y="4824015"/>
                  <a:ext cx="1543803" cy="1374801"/>
                </a:xfrm>
                <a:prstGeom prst="rect">
                  <a:avLst/>
                </a:prstGeom>
                <a:noFill/>
                <a:ln w="38100">
                  <a:solidFill>
                    <a:srgbClr val="0096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1AD90815-1F4A-F45D-E67D-F460D8F2B413}"/>
                </a:ext>
              </a:extLst>
            </p:cNvPr>
            <p:cNvSpPr txBox="1"/>
            <p:nvPr/>
          </p:nvSpPr>
          <p:spPr>
            <a:xfrm>
              <a:off x="238463" y="3355308"/>
              <a:ext cx="23984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2000" b="0" i="0" dirty="0" err="1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KeiganMotor</a:t>
              </a:r>
              <a:r>
                <a:rPr kumimoji="1" lang="en-US" altLang="ja-JP" sz="2000" b="0" i="0" dirty="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KM-1S</a:t>
              </a:r>
              <a:endParaRPr kumimoji="1" lang="ja-JP" altLang="en-US" sz="2000" b="0" i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0030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動作確認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【2/2】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G_0229_PoYNhY.mp4">
            <a:hlinkClick r:id="" action="ppaction://media"/>
            <a:extLst>
              <a:ext uri="{FF2B5EF4-FFF2-40B4-BE49-F238E27FC236}">
                <a16:creationId xmlns:a16="http://schemas.microsoft.com/office/drawing/2014/main" id="{A7071C6C-8B88-59E5-BB68-0B5CB6DE50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5609" t="41429" r="39630" b="39286"/>
          <a:stretch/>
        </p:blipFill>
        <p:spPr>
          <a:xfrm>
            <a:off x="2404945" y="762500"/>
            <a:ext cx="4334108" cy="6001195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D31020-6F1A-DFA9-1BF0-1F7CF403290F}"/>
              </a:ext>
            </a:extLst>
          </p:cNvPr>
          <p:cNvSpPr txBox="1"/>
          <p:nvPr/>
        </p:nvSpPr>
        <p:spPr>
          <a:xfrm>
            <a:off x="750952" y="5652710"/>
            <a:ext cx="7642091" cy="584775"/>
          </a:xfrm>
          <a:prstGeom prst="rect">
            <a:avLst/>
          </a:prstGeom>
          <a:solidFill>
            <a:schemeClr val="bg1"/>
          </a:solidFill>
          <a:ln w="38100">
            <a:solidFill>
              <a:srgbClr val="FF7E7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初速が遅い</a:t>
            </a:r>
            <a:r>
              <a:rPr kumimoji="1" lang="en-US" altLang="ja-JP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kumimoji="1" lang="en-US" altLang="ja-JP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動作が遅い</a:t>
            </a:r>
          </a:p>
        </p:txBody>
      </p:sp>
    </p:spTree>
    <p:extLst>
      <p:ext uri="{BB962C8B-B14F-4D97-AF65-F5344CB8AC3E}">
        <p14:creationId xmlns:p14="http://schemas.microsoft.com/office/powerpoint/2010/main" val="366664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動作確認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【2/2】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G_0230_ihSHwF.mp4">
            <a:hlinkClick r:id="" action="ppaction://media"/>
            <a:extLst>
              <a:ext uri="{FF2B5EF4-FFF2-40B4-BE49-F238E27FC236}">
                <a16:creationId xmlns:a16="http://schemas.microsoft.com/office/drawing/2014/main" id="{ECC4D35E-2FA9-8FD0-4878-2E283074AD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40163" t="45547" r="32338" b="39484"/>
          <a:stretch/>
        </p:blipFill>
        <p:spPr>
          <a:xfrm rot="10800000">
            <a:off x="1725985" y="977720"/>
            <a:ext cx="5692028" cy="5508414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56497D5-BBAB-9EDA-2F5A-E06DC44405EE}"/>
              </a:ext>
            </a:extLst>
          </p:cNvPr>
          <p:cNvSpPr txBox="1"/>
          <p:nvPr/>
        </p:nvSpPr>
        <p:spPr>
          <a:xfrm>
            <a:off x="750953" y="5652710"/>
            <a:ext cx="7642091" cy="584775"/>
          </a:xfrm>
          <a:prstGeom prst="rect">
            <a:avLst/>
          </a:prstGeom>
          <a:solidFill>
            <a:schemeClr val="bg1"/>
          </a:solidFill>
          <a:ln w="38100">
            <a:solidFill>
              <a:srgbClr val="FF7E7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最大速度で</a:t>
            </a:r>
            <a:r>
              <a:rPr kumimoji="1" lang="en-US" altLang="ja-JP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kumimoji="1" lang="ja-JP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秒間回転</a:t>
            </a:r>
          </a:p>
        </p:txBody>
      </p:sp>
    </p:spTree>
    <p:extLst>
      <p:ext uri="{BB962C8B-B14F-4D97-AF65-F5344CB8AC3E}">
        <p14:creationId xmlns:p14="http://schemas.microsoft.com/office/powerpoint/2010/main" val="3851787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改善案</a:t>
            </a:r>
            <a:endParaRPr kumimoji="1" lang="en-US" altLang="ja-JP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CC315629-2D70-0466-4F28-537EE69712ED}"/>
              </a:ext>
            </a:extLst>
          </p:cNvPr>
          <p:cNvSpPr txBox="1"/>
          <p:nvPr/>
        </p:nvSpPr>
        <p:spPr>
          <a:xfrm>
            <a:off x="1121664" y="992142"/>
            <a:ext cx="6900672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動作の変更</a:t>
            </a: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システムフォント（レギュラー）"/>
              <a:buChar char="-"/>
            </a:pP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左右運動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回転運動</a:t>
            </a:r>
            <a:endParaRPr kumimoji="1" lang="en-US" altLang="ja-JP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システムフォント（レギュラー）"/>
              <a:buChar char="-"/>
            </a:pP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モータの変更</a:t>
            </a: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システムフォント（レギュラー）"/>
              <a:buChar char="-"/>
              <a:tabLst/>
              <a:defRPr/>
            </a:pPr>
            <a:r>
              <a:rPr kumimoji="1" lang="en-US" altLang="ja-JP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Keigan</a:t>
            </a:r>
            <a:r>
              <a:rPr kumimoji="1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Motor </a:t>
            </a:r>
            <a:r>
              <a:rPr kumimoji="1" lang="ja-JP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→</a:t>
            </a:r>
            <a:r>
              <a:rPr kumimoji="1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DC</a:t>
            </a:r>
            <a:r>
              <a:rPr kumimoji="1" lang="ja-JP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モータ</a:t>
            </a:r>
            <a:endParaRPr kumimoji="1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  <a:p>
            <a:pPr marL="8001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システムフォント（レギュラー）"/>
              <a:buChar char="-"/>
              <a:tabLst/>
              <a:defRPr/>
            </a:pPr>
            <a:endParaRPr kumimoji="1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諦める</a:t>
            </a: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システムフォント（レギュラー）"/>
              <a:buChar char="-"/>
              <a:tabLst/>
              <a:defRPr/>
            </a:pPr>
            <a:r>
              <a:rPr kumimoji="1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Servo Motor</a:t>
            </a:r>
          </a:p>
          <a:p>
            <a:pPr marL="8001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システムフォント（レギュラー）"/>
              <a:buChar char="-"/>
              <a:tabLst/>
              <a:defRPr/>
            </a:pPr>
            <a:r>
              <a:rPr kumimoji="1" lang="en-US" altLang="ja-JP" sz="2400" dirty="0" err="1">
                <a:solidFill>
                  <a:prstClr val="black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Keigan</a:t>
            </a:r>
            <a:r>
              <a:rPr kumimoji="1" lang="en-US" altLang="ja-JP" sz="24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Motor</a:t>
            </a:r>
            <a:endParaRPr kumimoji="1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BC5686EA-741B-FFB2-A279-FE5447061779}"/>
              </a:ext>
            </a:extLst>
          </p:cNvPr>
          <p:cNvGrpSpPr/>
          <p:nvPr/>
        </p:nvGrpSpPr>
        <p:grpSpPr>
          <a:xfrm>
            <a:off x="5288128" y="3107643"/>
            <a:ext cx="3954145" cy="2694951"/>
            <a:chOff x="4740127" y="3821726"/>
            <a:chExt cx="3954145" cy="2694951"/>
          </a:xfrm>
        </p:grpSpPr>
        <p:pic>
          <p:nvPicPr>
            <p:cNvPr id="4" name="図 3" descr="持つ, 小さい, 座る, カメラ が含まれている画像&#10;&#10;自動的に生成された説明">
              <a:extLst>
                <a:ext uri="{FF2B5EF4-FFF2-40B4-BE49-F238E27FC236}">
                  <a16:creationId xmlns:a16="http://schemas.microsoft.com/office/drawing/2014/main" id="{4A70AFF6-D2AB-66F9-3090-CC675BEAD4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884" b="89627" l="2353" r="89559">
                          <a14:foregroundMark x1="27794" y1="9336" x2="41029" y2="8091"/>
                          <a14:foregroundMark x1="41029" y1="8091" x2="52794" y2="20747"/>
                          <a14:foregroundMark x1="52794" y1="20747" x2="36324" y2="31743"/>
                          <a14:foregroundMark x1="36324" y1="31743" x2="21471" y2="28423"/>
                          <a14:foregroundMark x1="21471" y1="28423" x2="27206" y2="9959"/>
                          <a14:foregroundMark x1="27206" y1="9959" x2="27353" y2="9959"/>
                          <a14:foregroundMark x1="5147" y1="15975" x2="18529" y2="18050"/>
                          <a14:foregroundMark x1="18529" y1="18050" x2="17206" y2="75726"/>
                          <a14:foregroundMark x1="17206" y1="75726" x2="12500" y2="92116"/>
                          <a14:foregroundMark x1="12500" y1="92116" x2="3824" y2="70539"/>
                          <a14:foregroundMark x1="3824" y1="70539" x2="2500" y2="32988"/>
                          <a14:foregroundMark x1="2500" y1="32988" x2="5441" y2="17220"/>
                          <a14:foregroundMark x1="88824" y1="28631" x2="88824" y2="66183"/>
                          <a14:foregroundMark x1="88824" y1="66183" x2="78088" y2="75934"/>
                          <a14:foregroundMark x1="78088" y1="75934" x2="63529" y2="79046"/>
                          <a14:foregroundMark x1="63529" y1="79046" x2="52647" y2="66183"/>
                          <a14:foregroundMark x1="52647" y1="66183" x2="67794" y2="40041"/>
                          <a14:foregroundMark x1="67794" y1="40041" x2="80147" y2="31743"/>
                          <a14:foregroundMark x1="80147" y1="31743" x2="80294" y2="31743"/>
                          <a14:foregroundMark x1="71618" y1="50415" x2="72059" y2="620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897260" y="3821726"/>
              <a:ext cx="3797012" cy="2694951"/>
            </a:xfrm>
            <a:prstGeom prst="rect">
              <a:avLst/>
            </a:prstGeom>
          </p:spPr>
        </p:pic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7A3AFA52-0D1A-C6C4-5B7F-B119F3B73596}"/>
                </a:ext>
              </a:extLst>
            </p:cNvPr>
            <p:cNvSpPr txBox="1"/>
            <p:nvPr/>
          </p:nvSpPr>
          <p:spPr>
            <a:xfrm>
              <a:off x="4740127" y="4071514"/>
              <a:ext cx="1230554" cy="400110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rgbClr val="FF7E79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2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F63FC0BC-2129-AD20-7BE6-191CD248AAB3}"/>
                </a:ext>
              </a:extLst>
            </p:cNvPr>
            <p:cNvSpPr/>
            <p:nvPr/>
          </p:nvSpPr>
          <p:spPr>
            <a:xfrm>
              <a:off x="5970680" y="4071516"/>
              <a:ext cx="958379" cy="1527319"/>
            </a:xfrm>
            <a:prstGeom prst="rect">
              <a:avLst/>
            </a:prstGeom>
            <a:noFill/>
            <a:ln w="38100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5B42EDCF-706E-C740-F0E5-D261489A61DF}"/>
                </a:ext>
              </a:extLst>
            </p:cNvPr>
            <p:cNvSpPr txBox="1"/>
            <p:nvPr/>
          </p:nvSpPr>
          <p:spPr>
            <a:xfrm>
              <a:off x="7276120" y="4262948"/>
              <a:ext cx="1251615" cy="400110"/>
            </a:xfrm>
            <a:prstGeom prst="rect">
              <a:avLst/>
            </a:prstGeom>
            <a:solidFill>
              <a:srgbClr val="0096FF"/>
            </a:solidFill>
            <a:ln w="38100">
              <a:solidFill>
                <a:srgbClr val="0096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1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884B146D-25EB-81F0-76BE-5937EE9D6621}"/>
                </a:ext>
              </a:extLst>
            </p:cNvPr>
            <p:cNvSpPr/>
            <p:nvPr/>
          </p:nvSpPr>
          <p:spPr>
            <a:xfrm>
              <a:off x="6983931" y="4665255"/>
              <a:ext cx="1543803" cy="1374801"/>
            </a:xfrm>
            <a:prstGeom prst="rect">
              <a:avLst/>
            </a:prstGeom>
            <a:noFill/>
            <a:ln w="38100">
              <a:solidFill>
                <a:srgbClr val="009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3" name="スライド番号プレースホルダー 8">
            <a:extLst>
              <a:ext uri="{FF2B5EF4-FFF2-40B4-BE49-F238E27FC236}">
                <a16:creationId xmlns:a16="http://schemas.microsoft.com/office/drawing/2014/main" id="{0D45DD58-9D4F-CB09-300C-22ACCC3C0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8</a:t>
            </a:fld>
            <a:endParaRPr kumimoji="1" lang="ja-JP" altLang="en-US"/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618BE4FF-DA4C-C1C9-AC28-7F25CC22F22F}"/>
              </a:ext>
            </a:extLst>
          </p:cNvPr>
          <p:cNvGrpSpPr/>
          <p:nvPr/>
        </p:nvGrpSpPr>
        <p:grpSpPr>
          <a:xfrm>
            <a:off x="238463" y="5141962"/>
            <a:ext cx="5418739" cy="1617321"/>
            <a:chOff x="597914" y="4863491"/>
            <a:chExt cx="6206655" cy="1991409"/>
          </a:xfrm>
        </p:grpSpPr>
        <p:pic>
          <p:nvPicPr>
            <p:cNvPr id="16" name="図 15" descr="屋内, 猫, フロント, 探す が含まれている画像&#10;&#10;自動的に生成された説明">
              <a:extLst>
                <a:ext uri="{FF2B5EF4-FFF2-40B4-BE49-F238E27FC236}">
                  <a16:creationId xmlns:a16="http://schemas.microsoft.com/office/drawing/2014/main" id="{BF41A95B-4902-C786-29C0-C651EB854D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6200000">
              <a:off x="3482385" y="3532716"/>
              <a:ext cx="1991409" cy="4652959"/>
            </a:xfrm>
            <a:prstGeom prst="rect">
              <a:avLst/>
            </a:prstGeom>
          </p:spPr>
        </p:pic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63AF417A-739C-E01F-6543-B4A6F8E365F6}"/>
                </a:ext>
              </a:extLst>
            </p:cNvPr>
            <p:cNvSpPr txBox="1"/>
            <p:nvPr/>
          </p:nvSpPr>
          <p:spPr>
            <a:xfrm>
              <a:off x="597914" y="5718053"/>
              <a:ext cx="1384035" cy="492656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rgbClr val="FF7E79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2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AB46C20A-9EE1-2BE5-AAD4-F9564F14B7F2}"/>
                </a:ext>
              </a:extLst>
            </p:cNvPr>
            <p:cNvSpPr/>
            <p:nvPr/>
          </p:nvSpPr>
          <p:spPr>
            <a:xfrm>
              <a:off x="1981949" y="5718054"/>
              <a:ext cx="1554057" cy="973564"/>
            </a:xfrm>
            <a:prstGeom prst="rect">
              <a:avLst/>
            </a:prstGeom>
            <a:noFill/>
            <a:ln w="38100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728B1E7F-A0ED-A032-C199-7DA2A6915F84}"/>
                </a:ext>
              </a:extLst>
            </p:cNvPr>
            <p:cNvSpPr txBox="1"/>
            <p:nvPr/>
          </p:nvSpPr>
          <p:spPr>
            <a:xfrm>
              <a:off x="1112979" y="5184272"/>
              <a:ext cx="1384035" cy="492656"/>
            </a:xfrm>
            <a:prstGeom prst="rect">
              <a:avLst/>
            </a:prstGeom>
            <a:solidFill>
              <a:srgbClr val="0096FF"/>
            </a:solidFill>
            <a:ln w="38100">
              <a:solidFill>
                <a:srgbClr val="0096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Motor 1</a:t>
              </a:r>
              <a:endParaRPr kumimoji="1" lang="ja-JP" alt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E07CB3E-F2F4-DB7F-3C28-CAD09832ECCE}"/>
                </a:ext>
              </a:extLst>
            </p:cNvPr>
            <p:cNvSpPr/>
            <p:nvPr/>
          </p:nvSpPr>
          <p:spPr>
            <a:xfrm>
              <a:off x="2497014" y="5184272"/>
              <a:ext cx="1384035" cy="492657"/>
            </a:xfrm>
            <a:prstGeom prst="rect">
              <a:avLst/>
            </a:prstGeom>
            <a:noFill/>
            <a:ln w="38100">
              <a:solidFill>
                <a:srgbClr val="009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7106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ja-JP" altLang="en-US" sz="3600">
                <a:solidFill>
                  <a:schemeClr val="tx2"/>
                </a:solidFill>
                <a:latin typeface="Times New Roman"/>
                <a:ea typeface="ＭＳ Ｐゴシック"/>
                <a:cs typeface="Times New Roman"/>
              </a:rPr>
              <a:t>設定変更</a:t>
            </a:r>
            <a:endParaRPr kumimoji="1" lang="ja-JP" altLang="en-US" sz="3600">
              <a:solidFill>
                <a:schemeClr val="tx2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04C17A7-ED63-5324-ADA7-9ECE9A3EBB82}"/>
              </a:ext>
            </a:extLst>
          </p:cNvPr>
          <p:cNvSpPr txBox="1"/>
          <p:nvPr/>
        </p:nvSpPr>
        <p:spPr>
          <a:xfrm>
            <a:off x="750951" y="721357"/>
            <a:ext cx="548639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latin typeface="Times New Roman"/>
                <a:ea typeface="ＭＳ Ｐゴシック"/>
                <a:cs typeface="Times New Roman"/>
              </a:rPr>
              <a:t>ヨー先生からコメントをいただき，</a:t>
            </a:r>
            <a:endParaRPr lang="ja-JP" altLang="en-US" sz="2400">
              <a:latin typeface="Times New Roman"/>
              <a:ea typeface="ＭＳ Ｐゴシック" panose="020B0600070205080204" pitchFamily="34" charset="-128"/>
              <a:cs typeface="Times New Roman"/>
            </a:endParaRPr>
          </a:p>
          <a:p>
            <a:r>
              <a:rPr lang="ja-JP" altLang="en-US" sz="2400">
                <a:latin typeface="Times New Roman"/>
                <a:ea typeface="ＭＳ Ｐゴシック"/>
                <a:cs typeface="Times New Roman"/>
              </a:rPr>
              <a:t>Keigan Motorの設定変更しました．</a:t>
            </a:r>
          </a:p>
        </p:txBody>
      </p:sp>
      <p:pic>
        <p:nvPicPr>
          <p:cNvPr id="3" name="IMG_0278_CTv7di.mp4">
            <a:hlinkClick r:id="" action="ppaction://media"/>
            <a:extLst>
              <a:ext uri="{FF2B5EF4-FFF2-40B4-BE49-F238E27FC236}">
                <a16:creationId xmlns:a16="http://schemas.microsoft.com/office/drawing/2014/main" id="{714EA3EE-FA87-CF98-DE99-D95E7B7143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0262" t="28522" r="39632" b="31176"/>
          <a:stretch/>
        </p:blipFill>
        <p:spPr>
          <a:xfrm rot="10800000">
            <a:off x="2763368" y="1625537"/>
            <a:ext cx="3617263" cy="5172207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56497D5-BBAB-9EDA-2F5A-E06DC44405EE}"/>
              </a:ext>
            </a:extLst>
          </p:cNvPr>
          <p:cNvSpPr txBox="1"/>
          <p:nvPr/>
        </p:nvSpPr>
        <p:spPr>
          <a:xfrm>
            <a:off x="750951" y="5255049"/>
            <a:ext cx="7642091" cy="584775"/>
          </a:xfrm>
          <a:prstGeom prst="rect">
            <a:avLst/>
          </a:prstGeom>
          <a:solidFill>
            <a:schemeClr val="bg1"/>
          </a:solidFill>
          <a:ln w="38100">
            <a:solidFill>
              <a:srgbClr val="FF7E7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0.2</a:t>
            </a:r>
            <a:r>
              <a:rPr kumimoji="1" lang="ja-JP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秒で移動方向を切り替え</a:t>
            </a:r>
            <a:endParaRPr kumimoji="1" lang="en-US" altLang="ja-JP" sz="3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372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9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E95671FBDC207540AA518E44F02864AD" ma:contentTypeVersion="15" ma:contentTypeDescription="新しいドキュメントを作成します。" ma:contentTypeScope="" ma:versionID="b686943d6ab3ceab4da7a14ab55a3338">
  <xsd:schema xmlns:xsd="http://www.w3.org/2001/XMLSchema" xmlns:xs="http://www.w3.org/2001/XMLSchema" xmlns:p="http://schemas.microsoft.com/office/2006/metadata/properties" xmlns:ns2="482cad80-28fd-496f-9a77-39982f8bb829" xmlns:ns3="1ba7baeb-5dda-4041-88d7-45bb3a6ddfa3" targetNamespace="http://schemas.microsoft.com/office/2006/metadata/properties" ma:root="true" ma:fieldsID="5523a8865170512a3d01865ea4acedef" ns2:_="" ns3:_="">
    <xsd:import namespace="482cad80-28fd-496f-9a77-39982f8bb829"/>
    <xsd:import namespace="1ba7baeb-5dda-4041-88d7-45bb3a6ddfa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2cad80-28fd-496f-9a77-39982f8bb8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画像タグ" ma:readOnly="false" ma:fieldId="{5cf76f15-5ced-4ddc-b409-7134ff3c332f}" ma:taxonomyMulti="true" ma:sspId="60da577d-8c11-42e1-9807-59d1f71190c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a7baeb-5dda-4041-88d7-45bb3a6ddfa3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20660c70-5138-4fff-9ac0-d8846d639bc6}" ma:internalName="TaxCatchAll" ma:showField="CatchAllData" ma:web="1ba7baeb-5dda-4041-88d7-45bb3a6ddfa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2B9E69-B7B3-4A43-8EE7-48D5A056B8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2cad80-28fd-496f-9a77-39982f8bb829"/>
    <ds:schemaRef ds:uri="1ba7baeb-5dda-4041-88d7-45bb3a6ddf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41471B-A2C1-431F-9EC6-47A3B10DDCE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{DC8F35D1-E404-D442-AF2A-52B4D421E384}tf16401378</Template>
  <TotalTime>49048</TotalTime>
  <Words>405</Words>
  <Application>Microsoft Office PowerPoint</Application>
  <PresentationFormat>画面に合わせる (4:3)</PresentationFormat>
  <Paragraphs>139</Paragraphs>
  <Slides>11</Slides>
  <Notes>9</Notes>
  <HiddenSlides>0</HiddenSlides>
  <MMClips>5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21" baseType="lpstr">
      <vt:lpstr>MS Gothic</vt:lpstr>
      <vt:lpstr>システムフォント（レギュラー）</vt:lpstr>
      <vt:lpstr>游ゴシック</vt:lpstr>
      <vt:lpstr>游明朝</vt:lpstr>
      <vt:lpstr>Arial</vt:lpstr>
      <vt:lpstr>Cambria Math</vt:lpstr>
      <vt:lpstr>Garamond</vt:lpstr>
      <vt:lpstr>Times New Roman</vt:lpstr>
      <vt:lpstr>Verdana</vt:lpstr>
      <vt:lpstr>Office テーマ</vt:lpstr>
      <vt:lpstr>福田 &amp; Yeoh ゼミ 進捗報告(10/28)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ご清聴ありがとうございました．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福田研ゼミ進捗報告(11/12)</dc:title>
  <dc:creator>19238901 明石　華実</dc:creator>
  <cp:lastModifiedBy>Akashi Haru</cp:lastModifiedBy>
  <cp:revision>141</cp:revision>
  <dcterms:created xsi:type="dcterms:W3CDTF">2021-11-05T11:24:13Z</dcterms:created>
  <dcterms:modified xsi:type="dcterms:W3CDTF">2023-02-13T12:14:30Z</dcterms:modified>
</cp:coreProperties>
</file>

<file path=docProps/thumbnail.jpeg>
</file>